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aleway"/>
      <p:regular r:id="rId24"/>
      <p:bold r:id="rId25"/>
      <p:italic r:id="rId26"/>
      <p:boldItalic r:id="rId27"/>
    </p:embeddedFont>
    <p:embeddedFont>
      <p:font typeface="Roboto"/>
      <p:regular r:id="rId28"/>
      <p:bold r:id="rId29"/>
      <p:italic r:id="rId30"/>
      <p:boldItalic r:id="rId31"/>
    </p:embeddedFont>
    <p:embeddedFont>
      <p:font typeface="La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italic.fntdata"/><Relationship Id="rId25" Type="http://schemas.openxmlformats.org/officeDocument/2006/relationships/font" Target="fonts/Raleway-bold.fntdata"/><Relationship Id="rId28" Type="http://schemas.openxmlformats.org/officeDocument/2006/relationships/font" Target="fonts/Roboto-regular.fntdata"/><Relationship Id="rId27" Type="http://schemas.openxmlformats.org/officeDocument/2006/relationships/font" Target="fonts/Raleway-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6.xml"/><Relationship Id="rId33" Type="http://schemas.openxmlformats.org/officeDocument/2006/relationships/font" Target="fonts/Lato-bold.fntdata"/><Relationship Id="rId10" Type="http://schemas.openxmlformats.org/officeDocument/2006/relationships/slide" Target="slides/slide5.xml"/><Relationship Id="rId32" Type="http://schemas.openxmlformats.org/officeDocument/2006/relationships/font" Target="fonts/Lato-regular.fntdata"/><Relationship Id="rId13" Type="http://schemas.openxmlformats.org/officeDocument/2006/relationships/slide" Target="slides/slide8.xml"/><Relationship Id="rId35" Type="http://schemas.openxmlformats.org/officeDocument/2006/relationships/font" Target="fonts/Lato-boldItalic.fntdata"/><Relationship Id="rId12" Type="http://schemas.openxmlformats.org/officeDocument/2006/relationships/slide" Target="slides/slide7.xml"/><Relationship Id="rId34" Type="http://schemas.openxmlformats.org/officeDocument/2006/relationships/font" Target="fonts/Lato-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jpg>
</file>

<file path=ppt/media/image3.jpg>
</file>

<file path=ppt/media/image4.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6bc8ba5ef5_0_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6bc8ba5ef5_0_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75bc7e24f6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75bc7e24f6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Total: 48895</a:t>
            </a:r>
            <a:endParaRPr/>
          </a:p>
          <a:p>
            <a:pPr indent="0" lvl="0" marL="0" rtl="0" algn="l">
              <a:spcBef>
                <a:spcPts val="0"/>
              </a:spcBef>
              <a:spcAft>
                <a:spcPts val="0"/>
              </a:spcAft>
              <a:buNone/>
            </a:pPr>
            <a:r>
              <a:rPr lang="en"/>
              <a:t>Entire apt: 25409</a:t>
            </a:r>
            <a:endParaRPr/>
          </a:p>
          <a:p>
            <a:pPr indent="0" lvl="0" marL="0" rtl="0" algn="l">
              <a:spcBef>
                <a:spcPts val="0"/>
              </a:spcBef>
              <a:spcAft>
                <a:spcPts val="0"/>
              </a:spcAft>
              <a:buNone/>
            </a:pPr>
            <a:r>
              <a:rPr lang="en"/>
              <a:t>Private room: 22326</a:t>
            </a:r>
            <a:endParaRPr/>
          </a:p>
          <a:p>
            <a:pPr indent="0" lvl="0" marL="0" rtl="0" algn="l">
              <a:spcBef>
                <a:spcPts val="0"/>
              </a:spcBef>
              <a:spcAft>
                <a:spcPts val="0"/>
              </a:spcAft>
              <a:buNone/>
            </a:pPr>
            <a:r>
              <a:rPr lang="en"/>
              <a:t>Shared room: 1160</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75bc7e24f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75bc7e24f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1988 listings of more than $400/night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75bc7e24f6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75bc7e24f6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75bc7e24f6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75bc7e24f6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Williamsburg has the most rooms available: 3920</a:t>
            </a:r>
            <a:endParaRPr/>
          </a:p>
          <a:p>
            <a:pPr indent="0" lvl="0" marL="0" rtl="0" algn="l">
              <a:spcBef>
                <a:spcPts val="0"/>
              </a:spcBef>
              <a:spcAft>
                <a:spcPts val="0"/>
              </a:spcAft>
              <a:buNone/>
            </a:pPr>
            <a:r>
              <a:rPr lang="en"/>
              <a:t>Stuyvesant is the second, following by Harlem</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g6ba3d559c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6ba3d559c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a:t>
            </a:r>
            <a:endParaRPr/>
          </a:p>
          <a:p>
            <a:pPr indent="-298450" lvl="0" marL="457200" rtl="0" algn="l">
              <a:spcBef>
                <a:spcPts val="0"/>
              </a:spcBef>
              <a:spcAft>
                <a:spcPts val="0"/>
              </a:spcAft>
              <a:buSzPts val="1100"/>
              <a:buAutoNum type="arabicPeriod"/>
            </a:pPr>
            <a:r>
              <a:rPr lang="en"/>
              <a:t>Progressively display the data since the dataset is so big. The loading time is ok, but the speed of drawing all those circles is not so ideal.</a:t>
            </a:r>
            <a:endParaRPr/>
          </a:p>
          <a:p>
            <a:pPr indent="-298450" lvl="0" marL="457200" rtl="0" algn="l">
              <a:spcBef>
                <a:spcPts val="0"/>
              </a:spcBef>
              <a:spcAft>
                <a:spcPts val="0"/>
              </a:spcAft>
              <a:buSzPts val="1100"/>
              <a:buAutoNum type="arabicPeriod"/>
            </a:pPr>
            <a:r>
              <a:rPr lang="en"/>
              <a:t>A interactive map is better, if I can zoom in and zoom out. The density of the map make the tooltip on the map infeasible to.</a:t>
            </a:r>
            <a:endParaRPr/>
          </a:p>
          <a:p>
            <a:pPr indent="-298450" lvl="0" marL="457200" rtl="0" algn="l">
              <a:spcBef>
                <a:spcPts val="0"/>
              </a:spcBef>
              <a:spcAft>
                <a:spcPts val="0"/>
              </a:spcAft>
              <a:buSzPts val="1100"/>
              <a:buAutoNum type="arabicPeriod"/>
            </a:pPr>
            <a:r>
              <a:rPr lang="en"/>
              <a:t>The </a:t>
            </a:r>
            <a:r>
              <a:rPr lang="en"/>
              <a:t>nonlinear distribution of the data make some visualizations look not so perfect.</a:t>
            </a:r>
            <a:endParaRPr/>
          </a:p>
          <a:p>
            <a:pPr indent="-298450" lvl="0" marL="457200" rtl="0" algn="l">
              <a:spcBef>
                <a:spcPts val="0"/>
              </a:spcBef>
              <a:spcAft>
                <a:spcPts val="0"/>
              </a:spcAft>
              <a:buSzPts val="1100"/>
              <a:buAutoNum type="arabicPeriod"/>
            </a:pPr>
            <a:r>
              <a:rPr lang="en"/>
              <a:t>The webpage is not friendly to mobile phone. </a:t>
            </a:r>
            <a:r>
              <a:rPr lang="en"/>
              <a:t>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g75c5cb4cf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75c5cb4cf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200">
                <a:latin typeface="Times New Roman"/>
                <a:ea typeface="Times New Roman"/>
                <a:cs typeface="Times New Roman"/>
                <a:sym typeface="Times New Roman"/>
              </a:rPr>
              <a:t>Each of us were in charge of one plot for our visualization.</a:t>
            </a:r>
            <a:endParaRPr sz="1200">
              <a:latin typeface="Times New Roman"/>
              <a:ea typeface="Times New Roman"/>
              <a:cs typeface="Times New Roman"/>
              <a:sym typeface="Times New Roman"/>
            </a:endParaRPr>
          </a:p>
          <a:p>
            <a:pPr indent="-304800" lvl="0" marL="457200" rtl="0" algn="just">
              <a:lnSpc>
                <a:spcPct val="115000"/>
              </a:lnSpc>
              <a:spcBef>
                <a:spcPts val="0"/>
              </a:spcBef>
              <a:spcAft>
                <a:spcPts val="0"/>
              </a:spcAft>
              <a:buSzPts val="1200"/>
              <a:buFont typeface="Times New Roman"/>
              <a:buChar char="●"/>
            </a:pPr>
            <a:r>
              <a:rPr lang="en" sz="1200">
                <a:latin typeface="Times New Roman"/>
                <a:ea typeface="Times New Roman"/>
                <a:cs typeface="Times New Roman"/>
                <a:sym typeface="Times New Roman"/>
              </a:rPr>
              <a:t>Suchi: Suchi brought up the idea of this project at the first place. She also searched the data and created UI sketches for visualization tasks in tableau. She worked on the price distribution violin plot visualization. She was also instrumental in making sure we meet regularly and stay on course to finish our individual tasks for the project on time. (Feel free to edit) </a:t>
            </a:r>
            <a:endParaRPr sz="1200">
              <a:latin typeface="Times New Roman"/>
              <a:ea typeface="Times New Roman"/>
              <a:cs typeface="Times New Roman"/>
              <a:sym typeface="Times New Roman"/>
            </a:endParaRPr>
          </a:p>
          <a:p>
            <a:pPr indent="-304800" lvl="0" marL="457200" rtl="0" algn="just">
              <a:lnSpc>
                <a:spcPct val="115000"/>
              </a:lnSpc>
              <a:spcBef>
                <a:spcPts val="0"/>
              </a:spcBef>
              <a:spcAft>
                <a:spcPts val="0"/>
              </a:spcAft>
              <a:buSzPts val="1200"/>
              <a:buFont typeface="Times New Roman"/>
              <a:buChar char="●"/>
            </a:pPr>
            <a:r>
              <a:rPr lang="en" sz="1200">
                <a:latin typeface="Times New Roman"/>
                <a:ea typeface="Times New Roman"/>
                <a:cs typeface="Times New Roman"/>
                <a:sym typeface="Times New Roman"/>
              </a:rPr>
              <a:t>Rui: there are 200 neighborhoods in total in the dataset, Rui is responsible for the visualization of the availability and popularity for the 200 neighborhoods. So she worked on the bar chart. Firstly, she calculated average available days in a year to show popularity; next, she calculated the number of rooms to showcase availability of every neighborhood.</a:t>
            </a:r>
            <a:endParaRPr sz="1200">
              <a:latin typeface="Times New Roman"/>
              <a:ea typeface="Times New Roman"/>
              <a:cs typeface="Times New Roman"/>
              <a:sym typeface="Times New Roman"/>
            </a:endParaRPr>
          </a:p>
          <a:p>
            <a:pPr indent="-304800" lvl="0" marL="457200" rtl="0" algn="just">
              <a:lnSpc>
                <a:spcPct val="115000"/>
              </a:lnSpc>
              <a:spcBef>
                <a:spcPts val="0"/>
              </a:spcBef>
              <a:spcAft>
                <a:spcPts val="0"/>
              </a:spcAft>
              <a:buSzPts val="1200"/>
              <a:buFont typeface="Times New Roman"/>
              <a:buChar char="●"/>
            </a:pPr>
            <a:r>
              <a:rPr lang="en" sz="1200">
                <a:latin typeface="Times New Roman"/>
                <a:ea typeface="Times New Roman"/>
                <a:cs typeface="Times New Roman"/>
                <a:sym typeface="Times New Roman"/>
              </a:rPr>
              <a:t>Yuan: Made the main one, the Map, and filters. Integrated everyone’s code and added some css to make the webpage looks nicer.</a:t>
            </a:r>
            <a:endParaRPr sz="1200">
              <a:latin typeface="Times New Roman"/>
              <a:ea typeface="Times New Roman"/>
              <a:cs typeface="Times New Roman"/>
              <a:sym typeface="Times New Roman"/>
            </a:endParaRPr>
          </a:p>
          <a:p>
            <a:pPr indent="-304800" lvl="0" marL="457200" rtl="0" algn="just">
              <a:lnSpc>
                <a:spcPct val="115000"/>
              </a:lnSpc>
              <a:spcBef>
                <a:spcPts val="0"/>
              </a:spcBef>
              <a:spcAft>
                <a:spcPts val="0"/>
              </a:spcAft>
              <a:buSzPts val="1200"/>
              <a:buFont typeface="Times New Roman"/>
              <a:buChar char="●"/>
            </a:pPr>
            <a:r>
              <a:rPr lang="en" sz="1200">
                <a:latin typeface="Times New Roman"/>
                <a:ea typeface="Times New Roman"/>
                <a:cs typeface="Times New Roman"/>
                <a:sym typeface="Times New Roman"/>
              </a:rPr>
              <a:t>Cody: Short term vs. Long term listing </a:t>
            </a:r>
            <a:r>
              <a:rPr lang="en" sz="1200">
                <a:latin typeface="Times New Roman"/>
                <a:ea typeface="Times New Roman"/>
                <a:cs typeface="Times New Roman"/>
                <a:sym typeface="Times New Roman"/>
              </a:rPr>
              <a:t>comparison</a:t>
            </a:r>
            <a:endParaRPr sz="12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g75bc7e24f6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75bc7e24f6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a:t>
            </a:r>
            <a:r>
              <a:rPr lang="en" sz="700">
                <a:latin typeface="Times New Roman"/>
                <a:ea typeface="Times New Roman"/>
                <a:cs typeface="Times New Roman"/>
                <a:sym typeface="Times New Roman"/>
              </a:rPr>
              <a:t>        </a:t>
            </a:r>
            <a:r>
              <a:rPr lang="en"/>
              <a:t>we considered </a:t>
            </a:r>
            <a:r>
              <a:rPr lang="en" u="sng"/>
              <a:t>accessibility,</a:t>
            </a:r>
            <a:r>
              <a:rPr lang="en"/>
              <a:t> to make our product accessible to different user groups.</a:t>
            </a:r>
            <a:endParaRPr/>
          </a:p>
          <a:p>
            <a:pPr indent="0" lvl="0" marL="0" rtl="0" algn="l">
              <a:lnSpc>
                <a:spcPct val="115000"/>
              </a:lnSpc>
              <a:spcBef>
                <a:spcPts val="0"/>
              </a:spcBef>
              <a:spcAft>
                <a:spcPts val="0"/>
              </a:spcAft>
              <a:buNone/>
            </a:pPr>
            <a:r>
              <a:rPr lang="en"/>
              <a:t>-</a:t>
            </a:r>
            <a:r>
              <a:rPr lang="en" sz="700">
                <a:latin typeface="Times New Roman"/>
                <a:ea typeface="Times New Roman"/>
                <a:cs typeface="Times New Roman"/>
                <a:sym typeface="Times New Roman"/>
              </a:rPr>
              <a:t>        </a:t>
            </a:r>
            <a:r>
              <a:rPr lang="en"/>
              <a:t>We also considered color blindness in our design.</a:t>
            </a:r>
            <a:endParaRPr/>
          </a:p>
          <a:p>
            <a:pPr indent="0" lvl="0" marL="0" rtl="0" algn="l">
              <a:lnSpc>
                <a:spcPct val="115000"/>
              </a:lnSpc>
              <a:spcBef>
                <a:spcPts val="0"/>
              </a:spcBef>
              <a:spcAft>
                <a:spcPts val="0"/>
              </a:spcAft>
              <a:buNone/>
            </a:pPr>
            <a:r>
              <a:rPr lang="en"/>
              <a:t>-</a:t>
            </a:r>
            <a:r>
              <a:rPr lang="en" sz="700">
                <a:latin typeface="Times New Roman"/>
                <a:ea typeface="Times New Roman"/>
                <a:cs typeface="Times New Roman"/>
                <a:sym typeface="Times New Roman"/>
              </a:rPr>
              <a:t>      </a:t>
            </a:r>
            <a:r>
              <a:rPr lang="en"/>
              <a:t> we designed the product from a </a:t>
            </a:r>
            <a:r>
              <a:rPr lang="en" u="sng"/>
              <a:t>user perspective</a:t>
            </a:r>
            <a:r>
              <a:rPr lang="en"/>
              <a:t> to provide a smooth experience for the users.</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g6bc8ba5ef5_0_5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6bc8ba5ef5_0_5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6bc8ba5ef5_0_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6bc8ba5ef5_0_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6bc8ba5ef5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6bc8ba5ef5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project is about analyzing Airbnb data for the New York city and gather insights about the price and popularity of different areas of NYC.</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project proposes to answer these questions:</a:t>
            </a:r>
            <a:endParaRPr/>
          </a:p>
          <a:p>
            <a:pPr indent="0" lvl="0" marL="0" rtl="0" algn="l">
              <a:spcBef>
                <a:spcPts val="0"/>
              </a:spcBef>
              <a:spcAft>
                <a:spcPts val="0"/>
              </a:spcAft>
              <a:buNone/>
            </a:pPr>
            <a:r>
              <a:rPr lang="en"/>
              <a:t>1)     So,Before making the travel bookings, it is always helpful to find out which areas are more popular in the city that we are visiting. Therefore, we have created visualizations which provides that information.</a:t>
            </a:r>
            <a:endParaRPr/>
          </a:p>
          <a:p>
            <a:pPr indent="0" lvl="0" marL="0" rtl="0" algn="l">
              <a:spcBef>
                <a:spcPts val="0"/>
              </a:spcBef>
              <a:spcAft>
                <a:spcPts val="0"/>
              </a:spcAft>
              <a:buNone/>
            </a:pPr>
            <a:r>
              <a:rPr lang="en"/>
              <a:t>2)     Similarly it also helpful to have the information about prices of different areas.</a:t>
            </a:r>
            <a:endParaRPr/>
          </a:p>
          <a:p>
            <a:pPr indent="0" lvl="0" marL="0" rtl="0" algn="l">
              <a:spcBef>
                <a:spcPts val="0"/>
              </a:spcBef>
              <a:spcAft>
                <a:spcPts val="0"/>
              </a:spcAft>
              <a:buNone/>
            </a:pPr>
            <a:r>
              <a:rPr lang="en"/>
              <a:t>3)     And We will also show which room types are more in demand and booked more than others and in which area.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75bf73b6af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75bf73b6af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main purpose of this project is to enable travellers take the best decisions before finalising their bookings. Another aim is to allow the information science students and researchers to study the travel trends.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that user can explore Price trends and popularity trends.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Price Trends</a:t>
            </a:r>
            <a:endParaRPr/>
          </a:p>
          <a:p>
            <a:pPr indent="0" lvl="0" marL="0" rtl="0" algn="l">
              <a:spcBef>
                <a:spcPts val="0"/>
              </a:spcBef>
              <a:spcAft>
                <a:spcPts val="0"/>
              </a:spcAft>
              <a:buNone/>
            </a:pPr>
            <a:r>
              <a:rPr lang="en"/>
              <a:t>One of the most important aspects while planning a trip is the budget. People have a certain budget in their mind and they would like to find out the areas which would meet their budget expectations. Therefore, we will first present an area wise price trends to the users using which they can take their decisions.</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Popularity Trends</a:t>
            </a:r>
            <a:endParaRPr/>
          </a:p>
          <a:p>
            <a:pPr indent="0" lvl="0" marL="0" rtl="0" algn="l">
              <a:spcBef>
                <a:spcPts val="0"/>
              </a:spcBef>
              <a:spcAft>
                <a:spcPts val="0"/>
              </a:spcAft>
              <a:buNone/>
            </a:pPr>
            <a:r>
              <a:rPr lang="en"/>
              <a:t>Another important aspect while planning a trip is the popularity of an area. People like to visit the popular places or areas during their trips. Therefore, along with the prices trend, we would like to present the popular areas and listings also to the users using which they can make their best decision.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6bc8ba5ef5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6bc8ba5ef5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a:t>48.9K records of 16 </a:t>
            </a:r>
            <a:r>
              <a:rPr lang="en"/>
              <a:t>fields</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rPr lang="en"/>
              <a:t>Location metrics (latitude and longitude)</a:t>
            </a:r>
            <a:endParaRPr/>
          </a:p>
          <a:p>
            <a:pPr indent="0" lvl="0" marL="0" rtl="0" algn="just">
              <a:lnSpc>
                <a:spcPct val="115000"/>
              </a:lnSpc>
              <a:spcBef>
                <a:spcPts val="0"/>
              </a:spcBef>
              <a:spcAft>
                <a:spcPts val="0"/>
              </a:spcAft>
              <a:buNone/>
            </a:pPr>
            <a:r>
              <a:rPr lang="en"/>
              <a:t>price </a:t>
            </a:r>
            <a:endParaRPr/>
          </a:p>
          <a:p>
            <a:pPr indent="0" lvl="0" marL="0" rtl="0" algn="just">
              <a:lnSpc>
                <a:spcPct val="115000"/>
              </a:lnSpc>
              <a:spcBef>
                <a:spcPts val="0"/>
              </a:spcBef>
              <a:spcAft>
                <a:spcPts val="0"/>
              </a:spcAft>
              <a:buNone/>
            </a:pPr>
            <a:r>
              <a:rPr lang="en"/>
              <a:t>number_of_reviews</a:t>
            </a:r>
            <a:endParaRPr/>
          </a:p>
          <a:p>
            <a:pPr indent="0" lvl="0" marL="0" rtl="0" algn="just">
              <a:lnSpc>
                <a:spcPct val="115000"/>
              </a:lnSpc>
              <a:spcBef>
                <a:spcPts val="0"/>
              </a:spcBef>
              <a:spcAft>
                <a:spcPts val="0"/>
              </a:spcAft>
              <a:buNone/>
            </a:pPr>
            <a:r>
              <a:rPr lang="en"/>
              <a:t>Room_type</a:t>
            </a:r>
            <a:endParaRPr/>
          </a:p>
          <a:p>
            <a:pPr indent="0" lvl="0" marL="0" rtl="0" algn="just">
              <a:lnSpc>
                <a:spcPct val="115000"/>
              </a:lnSpc>
              <a:spcBef>
                <a:spcPts val="0"/>
              </a:spcBef>
              <a:spcAft>
                <a:spcPts val="0"/>
              </a:spcAft>
              <a:buNone/>
            </a:pPr>
            <a:r>
              <a:rPr lang="en"/>
              <a:t>Reviews_per_month</a:t>
            </a:r>
            <a:endParaRPr/>
          </a:p>
          <a:p>
            <a:pPr indent="0" lvl="0" marL="0" rtl="0" algn="just">
              <a:lnSpc>
                <a:spcPct val="115000"/>
              </a:lnSpc>
              <a:spcBef>
                <a:spcPts val="0"/>
              </a:spcBef>
              <a:spcAft>
                <a:spcPts val="0"/>
              </a:spcAft>
              <a:buNone/>
            </a:pPr>
            <a:r>
              <a:rPr lang="en"/>
              <a:t>Availability_365</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rPr lang="en"/>
              <a:t>For data cleaning and preparation, we used Python and pandas.</a:t>
            </a:r>
            <a:endParaRPr/>
          </a:p>
          <a:p>
            <a:pPr indent="0" lvl="0" marL="0" rtl="0" algn="just">
              <a:lnSpc>
                <a:spcPct val="115000"/>
              </a:lnSpc>
              <a:spcBef>
                <a:spcPts val="0"/>
              </a:spcBef>
              <a:spcAft>
                <a:spcPts val="0"/>
              </a:spcAft>
              <a:buNone/>
            </a:pPr>
            <a:r>
              <a:rPr lang="en"/>
              <a:t>-        We had missing data for some of the fields like … last_review, reviews_per_month, name and host_name.</a:t>
            </a:r>
            <a:endParaRPr/>
          </a:p>
          <a:p>
            <a:pPr indent="0" lvl="0" marL="0" rtl="0" algn="just">
              <a:lnSpc>
                <a:spcPct val="115000"/>
              </a:lnSpc>
              <a:spcBef>
                <a:spcPts val="0"/>
              </a:spcBef>
              <a:spcAft>
                <a:spcPts val="0"/>
              </a:spcAft>
              <a:buNone/>
            </a:pPr>
            <a:r>
              <a:rPr lang="en"/>
              <a:t>-        We are anyways not going to use name, host_name  based on our current plan so it will not impact our data analysis.</a:t>
            </a:r>
            <a:endParaRPr/>
          </a:p>
          <a:p>
            <a:pPr indent="0" lvl="0" marL="0" rtl="0" algn="just">
              <a:lnSpc>
                <a:spcPct val="115000"/>
              </a:lnSpc>
              <a:spcBef>
                <a:spcPts val="0"/>
              </a:spcBef>
              <a:spcAft>
                <a:spcPts val="0"/>
              </a:spcAft>
              <a:buNone/>
            </a:pPr>
            <a:r>
              <a:rPr lang="en"/>
              <a:t>-        For reviews_per_month, and last review, we considered the null values as 0.</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75bc7e24f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75bc7e24f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latin typeface="Times New Roman"/>
                <a:ea typeface="Times New Roman"/>
                <a:cs typeface="Times New Roman"/>
                <a:sym typeface="Times New Roman"/>
              </a:rPr>
              <a:t>Based on our current objectives, we focus on exploring prices in different areas, number of rooms, availability and popularity, which can give users direct insight into the Airbnb in NYC. </a:t>
            </a:r>
            <a:endParaRPr sz="1400">
              <a:latin typeface="Times New Roman"/>
              <a:ea typeface="Times New Roman"/>
              <a:cs typeface="Times New Roman"/>
              <a:sym typeface="Times New Roman"/>
            </a:endParaRPr>
          </a:p>
          <a:p>
            <a:pPr indent="0" lvl="0" marL="0" rtl="0" algn="l">
              <a:spcBef>
                <a:spcPts val="0"/>
              </a:spcBef>
              <a:spcAft>
                <a:spcPts val="0"/>
              </a:spcAft>
              <a:buNone/>
            </a:pPr>
            <a:r>
              <a:rPr lang="en" sz="1400">
                <a:latin typeface="Times New Roman"/>
                <a:ea typeface="Times New Roman"/>
                <a:cs typeface="Times New Roman"/>
                <a:sym typeface="Times New Roman"/>
              </a:rPr>
              <a:t>Therefore, we don’t have to use all the fields listed in the raw dataset. We choose some representative fields and analyze the data for visualization.</a:t>
            </a:r>
            <a:endParaRPr sz="1400">
              <a:latin typeface="Times New Roman"/>
              <a:ea typeface="Times New Roman"/>
              <a:cs typeface="Times New Roman"/>
              <a:sym typeface="Times New Roman"/>
            </a:endParaRPr>
          </a:p>
          <a:p>
            <a:pPr indent="0" lvl="0" marL="0" rtl="0" algn="l">
              <a:spcBef>
                <a:spcPts val="0"/>
              </a:spcBef>
              <a:spcAft>
                <a:spcPts val="0"/>
              </a:spcAft>
              <a:buNone/>
            </a:pPr>
            <a:r>
              <a:rPr lang="en" sz="1400">
                <a:latin typeface="Times New Roman"/>
                <a:ea typeface="Times New Roman"/>
                <a:cs typeface="Times New Roman"/>
                <a:sym typeface="Times New Roman"/>
              </a:rPr>
              <a:t>Our overall process was to brainstorm together for every objective and to come to the best solution that we could think of.  </a:t>
            </a:r>
            <a:endParaRPr sz="1400">
              <a:latin typeface="Times New Roman"/>
              <a:ea typeface="Times New Roman"/>
              <a:cs typeface="Times New Roman"/>
              <a:sym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75bc7e24f6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75bc7e24f6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latin typeface="Times New Roman"/>
                <a:ea typeface="Times New Roman"/>
                <a:cs typeface="Times New Roman"/>
                <a:sym typeface="Times New Roman"/>
              </a:rPr>
              <a:t>Firstly, one important factor for customers to choose lodges is the price in different areas. So, we decide to use the columns “</a:t>
            </a:r>
            <a:r>
              <a:rPr i="1" lang="en" sz="1400">
                <a:latin typeface="Times New Roman"/>
                <a:ea typeface="Times New Roman"/>
                <a:cs typeface="Times New Roman"/>
                <a:sym typeface="Times New Roman"/>
              </a:rPr>
              <a:t>latitude</a:t>
            </a:r>
            <a:r>
              <a:rPr lang="en" sz="1400">
                <a:latin typeface="Times New Roman"/>
                <a:ea typeface="Times New Roman"/>
                <a:cs typeface="Times New Roman"/>
                <a:sym typeface="Times New Roman"/>
              </a:rPr>
              <a:t>”, “</a:t>
            </a:r>
            <a:r>
              <a:rPr i="1" lang="en" sz="1400">
                <a:latin typeface="Times New Roman"/>
                <a:ea typeface="Times New Roman"/>
                <a:cs typeface="Times New Roman"/>
                <a:sym typeface="Times New Roman"/>
              </a:rPr>
              <a:t>longitude</a:t>
            </a:r>
            <a:r>
              <a:rPr lang="en" sz="1400">
                <a:latin typeface="Times New Roman"/>
                <a:ea typeface="Times New Roman"/>
                <a:cs typeface="Times New Roman"/>
                <a:sym typeface="Times New Roman"/>
              </a:rPr>
              <a:t>”, “</a:t>
            </a:r>
            <a:r>
              <a:rPr i="1" lang="en" sz="1400">
                <a:latin typeface="Times New Roman"/>
                <a:ea typeface="Times New Roman"/>
                <a:cs typeface="Times New Roman"/>
                <a:sym typeface="Times New Roman"/>
              </a:rPr>
              <a:t>price</a:t>
            </a:r>
            <a:r>
              <a:rPr lang="en" sz="1400">
                <a:latin typeface="Times New Roman"/>
                <a:ea typeface="Times New Roman"/>
                <a:cs typeface="Times New Roman"/>
                <a:sym typeface="Times New Roman"/>
              </a:rPr>
              <a:t>”, “</a:t>
            </a:r>
            <a:r>
              <a:rPr i="1" lang="en" sz="1400">
                <a:latin typeface="Times New Roman"/>
                <a:ea typeface="Times New Roman"/>
                <a:cs typeface="Times New Roman"/>
                <a:sym typeface="Times New Roman"/>
              </a:rPr>
              <a:t>room_type</a:t>
            </a:r>
            <a:r>
              <a:rPr lang="en" sz="1400">
                <a:latin typeface="Times New Roman"/>
                <a:ea typeface="Times New Roman"/>
                <a:cs typeface="Times New Roman"/>
                <a:sym typeface="Times New Roman"/>
              </a:rPr>
              <a:t>”, “</a:t>
            </a:r>
            <a:r>
              <a:rPr i="1" lang="en" sz="1400">
                <a:latin typeface="Times New Roman"/>
                <a:ea typeface="Times New Roman"/>
                <a:cs typeface="Times New Roman"/>
                <a:sym typeface="Times New Roman"/>
              </a:rPr>
              <a:t>neighborhood_group</a:t>
            </a:r>
            <a:r>
              <a:rPr lang="en" sz="1400">
                <a:latin typeface="Times New Roman"/>
                <a:ea typeface="Times New Roman"/>
                <a:cs typeface="Times New Roman"/>
                <a:sym typeface="Times New Roman"/>
              </a:rPr>
              <a:t>” to draw a scatter plot. The longitude and latitude points will visualize all NYC listings distinguished with different prices, room types and neighborhoods. Then a color-coded range for each point on the map is added based on the prices of listings.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75bc7e24f6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75bc7e24f6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400">
                <a:latin typeface="Times New Roman"/>
                <a:ea typeface="Times New Roman"/>
                <a:cs typeface="Times New Roman"/>
                <a:sym typeface="Times New Roman"/>
              </a:rPr>
              <a:t>In addition to the scatter plot which visualizes all locations in NYC, it’s also necessary to show details for five neighborhood groups- Brooklyn, Manhattan, Queens, Staten Island, Bronx.</a:t>
            </a:r>
            <a:endParaRPr b="1" sz="1400">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 sz="1400">
                <a:latin typeface="Times New Roman"/>
                <a:ea typeface="Times New Roman"/>
                <a:cs typeface="Times New Roman"/>
                <a:sym typeface="Times New Roman"/>
              </a:rPr>
              <a:t> </a:t>
            </a:r>
            <a:endParaRPr sz="1400">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 sz="1400">
                <a:latin typeface="Times New Roman"/>
                <a:ea typeface="Times New Roman"/>
                <a:cs typeface="Times New Roman"/>
                <a:sym typeface="Times New Roman"/>
              </a:rPr>
              <a:t>So, we choose columns “</a:t>
            </a:r>
            <a:r>
              <a:rPr i="1" lang="en" sz="1400">
                <a:latin typeface="Times New Roman"/>
                <a:ea typeface="Times New Roman"/>
                <a:cs typeface="Times New Roman"/>
                <a:sym typeface="Times New Roman"/>
              </a:rPr>
              <a:t>price</a:t>
            </a:r>
            <a:r>
              <a:rPr lang="en" sz="1400">
                <a:latin typeface="Times New Roman"/>
                <a:ea typeface="Times New Roman"/>
                <a:cs typeface="Times New Roman"/>
                <a:sym typeface="Times New Roman"/>
              </a:rPr>
              <a:t>” and “</a:t>
            </a:r>
            <a:r>
              <a:rPr i="1" lang="en" sz="1400">
                <a:latin typeface="Times New Roman"/>
                <a:ea typeface="Times New Roman"/>
                <a:cs typeface="Times New Roman"/>
                <a:sym typeface="Times New Roman"/>
              </a:rPr>
              <a:t>neighborhood_group</a:t>
            </a:r>
            <a:r>
              <a:rPr lang="en" sz="1400">
                <a:latin typeface="Times New Roman"/>
                <a:ea typeface="Times New Roman"/>
                <a:cs typeface="Times New Roman"/>
                <a:sym typeface="Times New Roman"/>
              </a:rPr>
              <a:t>” to draw a violin plot which shows density and distribution of prices in the five neighborhood groups; then use columns “</a:t>
            </a:r>
            <a:r>
              <a:rPr i="1" lang="en" sz="1400">
                <a:latin typeface="Times New Roman"/>
                <a:ea typeface="Times New Roman"/>
                <a:cs typeface="Times New Roman"/>
                <a:sym typeface="Times New Roman"/>
              </a:rPr>
              <a:t>minimum_nights</a:t>
            </a:r>
            <a:r>
              <a:rPr lang="en" sz="1400">
                <a:latin typeface="Times New Roman"/>
                <a:ea typeface="Times New Roman"/>
                <a:cs typeface="Times New Roman"/>
                <a:sym typeface="Times New Roman"/>
              </a:rPr>
              <a:t>”, “</a:t>
            </a:r>
            <a:r>
              <a:rPr i="1" lang="en" sz="1400">
                <a:latin typeface="Times New Roman"/>
                <a:ea typeface="Times New Roman"/>
                <a:cs typeface="Times New Roman"/>
                <a:sym typeface="Times New Roman"/>
              </a:rPr>
              <a:t>id</a:t>
            </a:r>
            <a:r>
              <a:rPr lang="en" sz="1400">
                <a:latin typeface="Times New Roman"/>
                <a:ea typeface="Times New Roman"/>
                <a:cs typeface="Times New Roman"/>
                <a:sym typeface="Times New Roman"/>
              </a:rPr>
              <a:t>” to draw a histogram to visualize number of short term/long term rooms in the five neighborhood groups.</a:t>
            </a:r>
            <a:endParaRPr sz="1400">
              <a:latin typeface="Times New Roman"/>
              <a:ea typeface="Times New Roman"/>
              <a:cs typeface="Times New Roman"/>
              <a:sym typeface="Times New Roman"/>
            </a:endParaRPr>
          </a:p>
          <a:p>
            <a:pPr indent="0" lvl="0" marL="0" rtl="0" algn="l">
              <a:spcBef>
                <a:spcPts val="0"/>
              </a:spcBef>
              <a:spcAft>
                <a:spcPts val="0"/>
              </a:spcAft>
              <a:buNone/>
            </a:pPr>
            <a:r>
              <a:t/>
            </a:r>
            <a:endParaRPr sz="1400">
              <a:latin typeface="Times New Roman"/>
              <a:ea typeface="Times New Roman"/>
              <a:cs typeface="Times New Roman"/>
              <a:sym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75bc7e24f6_3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75bc7e24f6_3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400">
                <a:latin typeface="Times New Roman"/>
                <a:ea typeface="Times New Roman"/>
                <a:cs typeface="Times New Roman"/>
                <a:sym typeface="Times New Roman"/>
              </a:rPr>
              <a:t>According to the raw dataset, there are nearly 200 neighborhoods in total. For the further step, to provide details for the availability and popularity of the 200 neighborhoods, we choose columns “</a:t>
            </a:r>
            <a:r>
              <a:rPr i="1" lang="en" sz="1400">
                <a:latin typeface="Times New Roman"/>
                <a:ea typeface="Times New Roman"/>
                <a:cs typeface="Times New Roman"/>
                <a:sym typeface="Times New Roman"/>
              </a:rPr>
              <a:t>neighborhood</a:t>
            </a:r>
            <a:r>
              <a:rPr lang="en" sz="1400">
                <a:latin typeface="Times New Roman"/>
                <a:ea typeface="Times New Roman"/>
                <a:cs typeface="Times New Roman"/>
                <a:sym typeface="Times New Roman"/>
              </a:rPr>
              <a:t>” and “</a:t>
            </a:r>
            <a:r>
              <a:rPr i="1" lang="en" sz="1400">
                <a:latin typeface="Times New Roman"/>
                <a:ea typeface="Times New Roman"/>
                <a:cs typeface="Times New Roman"/>
                <a:sym typeface="Times New Roman"/>
              </a:rPr>
              <a:t>availability_365</a:t>
            </a:r>
            <a:r>
              <a:rPr lang="en" sz="1400">
                <a:latin typeface="Times New Roman"/>
                <a:ea typeface="Times New Roman"/>
                <a:cs typeface="Times New Roman"/>
                <a:sym typeface="Times New Roman"/>
              </a:rPr>
              <a:t>” to design a bar chart with two attributes. The first attribute is to calculate average available days in a year for every neighborhood. The second attribute is to show the number of rooms for every neighborhood.</a:t>
            </a:r>
            <a:endParaRPr b="1" sz="1400">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sz="1400">
              <a:latin typeface="Times New Roman"/>
              <a:ea typeface="Times New Roman"/>
              <a:cs typeface="Times New Roman"/>
              <a:sym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6.png"/><Relationship Id="rId5"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github.com/imyuanwen/nyc-airbnb" TargetMode="External"/><Relationship Id="rId4" Type="http://schemas.openxmlformats.org/officeDocument/2006/relationships/hyperlink" Target="https://imyuanwen.github.io/nyc-airbnb/"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INLS 641 NYC Airbnb Visualization Project Presentation</a:t>
            </a:r>
            <a:endParaRPr/>
          </a:p>
        </p:txBody>
      </p:sp>
      <p:sp>
        <p:nvSpPr>
          <p:cNvPr id="87" name="Google Shape;87;p13"/>
          <p:cNvSpPr txBox="1"/>
          <p:nvPr>
            <p:ph idx="1" type="subTitle"/>
          </p:nvPr>
        </p:nvSpPr>
        <p:spPr>
          <a:xfrm>
            <a:off x="727952" y="3512575"/>
            <a:ext cx="7688100" cy="54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Suchi Parekh, Yuan Wen, Cody(Yuxuan) Xu, Rui Hou</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pic>
        <p:nvPicPr>
          <p:cNvPr id="177" name="Google Shape;177;p22"/>
          <p:cNvPicPr preferRelativeResize="0"/>
          <p:nvPr/>
        </p:nvPicPr>
        <p:blipFill>
          <a:blip r:embed="rId3">
            <a:alphaModFix/>
          </a:blip>
          <a:stretch>
            <a:fillRect/>
          </a:stretch>
        </p:blipFill>
        <p:spPr>
          <a:xfrm>
            <a:off x="2328813" y="507725"/>
            <a:ext cx="4360398" cy="1431276"/>
          </a:xfrm>
          <a:prstGeom prst="rect">
            <a:avLst/>
          </a:prstGeom>
          <a:noFill/>
          <a:ln>
            <a:noFill/>
          </a:ln>
        </p:spPr>
      </p:pic>
      <p:pic>
        <p:nvPicPr>
          <p:cNvPr id="178" name="Google Shape;178;p22"/>
          <p:cNvPicPr preferRelativeResize="0"/>
          <p:nvPr/>
        </p:nvPicPr>
        <p:blipFill>
          <a:blip r:embed="rId4">
            <a:alphaModFix/>
          </a:blip>
          <a:stretch>
            <a:fillRect/>
          </a:stretch>
        </p:blipFill>
        <p:spPr>
          <a:xfrm>
            <a:off x="2298725" y="1939000"/>
            <a:ext cx="4360372" cy="31431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23"/>
          <p:cNvSpPr txBox="1"/>
          <p:nvPr>
            <p:ph type="title"/>
          </p:nvPr>
        </p:nvSpPr>
        <p:spPr>
          <a:xfrm>
            <a:off x="727650" y="553700"/>
            <a:ext cx="76887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Entire Apartment vs. Private Room</a:t>
            </a:r>
            <a:endParaRPr/>
          </a:p>
        </p:txBody>
      </p:sp>
      <p:pic>
        <p:nvPicPr>
          <p:cNvPr id="184" name="Google Shape;184;p23"/>
          <p:cNvPicPr preferRelativeResize="0"/>
          <p:nvPr/>
        </p:nvPicPr>
        <p:blipFill>
          <a:blip r:embed="rId3">
            <a:alphaModFix/>
          </a:blip>
          <a:stretch>
            <a:fillRect/>
          </a:stretch>
        </p:blipFill>
        <p:spPr>
          <a:xfrm>
            <a:off x="90450" y="1184463"/>
            <a:ext cx="2974702" cy="2351883"/>
          </a:xfrm>
          <a:prstGeom prst="rect">
            <a:avLst/>
          </a:prstGeom>
          <a:noFill/>
          <a:ln>
            <a:noFill/>
          </a:ln>
        </p:spPr>
      </p:pic>
      <p:pic>
        <p:nvPicPr>
          <p:cNvPr id="185" name="Google Shape;185;p23"/>
          <p:cNvPicPr preferRelativeResize="0"/>
          <p:nvPr/>
        </p:nvPicPr>
        <p:blipFill>
          <a:blip r:embed="rId4">
            <a:alphaModFix/>
          </a:blip>
          <a:stretch>
            <a:fillRect/>
          </a:stretch>
        </p:blipFill>
        <p:spPr>
          <a:xfrm>
            <a:off x="3065150" y="1241312"/>
            <a:ext cx="2828826" cy="2238200"/>
          </a:xfrm>
          <a:prstGeom prst="rect">
            <a:avLst/>
          </a:prstGeom>
          <a:noFill/>
          <a:ln>
            <a:noFill/>
          </a:ln>
        </p:spPr>
      </p:pic>
      <p:sp>
        <p:nvSpPr>
          <p:cNvPr id="186" name="Google Shape;186;p23"/>
          <p:cNvSpPr txBox="1"/>
          <p:nvPr/>
        </p:nvSpPr>
        <p:spPr>
          <a:xfrm>
            <a:off x="547075" y="3631925"/>
            <a:ext cx="2195100" cy="31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Lato"/>
                <a:ea typeface="Lato"/>
                <a:cs typeface="Lato"/>
                <a:sym typeface="Lato"/>
              </a:rPr>
              <a:t>Entire Apt: 25409 listings</a:t>
            </a:r>
            <a:endParaRPr sz="1000">
              <a:latin typeface="Lato"/>
              <a:ea typeface="Lato"/>
              <a:cs typeface="Lato"/>
              <a:sym typeface="Lato"/>
            </a:endParaRPr>
          </a:p>
        </p:txBody>
      </p:sp>
      <p:sp>
        <p:nvSpPr>
          <p:cNvPr id="187" name="Google Shape;187;p23"/>
          <p:cNvSpPr txBox="1"/>
          <p:nvPr/>
        </p:nvSpPr>
        <p:spPr>
          <a:xfrm>
            <a:off x="3178313" y="3631900"/>
            <a:ext cx="2602500" cy="31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Lato"/>
                <a:ea typeface="Lato"/>
                <a:cs typeface="Lato"/>
                <a:sym typeface="Lato"/>
              </a:rPr>
              <a:t>Private Room: 22326 listings</a:t>
            </a:r>
            <a:endParaRPr sz="1000">
              <a:latin typeface="Lato"/>
              <a:ea typeface="Lato"/>
              <a:cs typeface="Lato"/>
              <a:sym typeface="Lato"/>
            </a:endParaRPr>
          </a:p>
        </p:txBody>
      </p:sp>
      <p:pic>
        <p:nvPicPr>
          <p:cNvPr id="188" name="Google Shape;188;p23"/>
          <p:cNvPicPr preferRelativeResize="0"/>
          <p:nvPr/>
        </p:nvPicPr>
        <p:blipFill>
          <a:blip r:embed="rId5">
            <a:alphaModFix/>
          </a:blip>
          <a:stretch>
            <a:fillRect/>
          </a:stretch>
        </p:blipFill>
        <p:spPr>
          <a:xfrm>
            <a:off x="6001650" y="1294475"/>
            <a:ext cx="2942061" cy="2131850"/>
          </a:xfrm>
          <a:prstGeom prst="rect">
            <a:avLst/>
          </a:prstGeom>
          <a:noFill/>
          <a:ln>
            <a:noFill/>
          </a:ln>
        </p:spPr>
      </p:pic>
      <p:sp>
        <p:nvSpPr>
          <p:cNvPr id="189" name="Google Shape;189;p23"/>
          <p:cNvSpPr txBox="1"/>
          <p:nvPr/>
        </p:nvSpPr>
        <p:spPr>
          <a:xfrm>
            <a:off x="6216963" y="3631900"/>
            <a:ext cx="2602500" cy="31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Lato"/>
                <a:ea typeface="Lato"/>
                <a:cs typeface="Lato"/>
                <a:sym typeface="Lato"/>
              </a:rPr>
              <a:t>Shared </a:t>
            </a:r>
            <a:r>
              <a:rPr lang="en" sz="1000">
                <a:latin typeface="Lato"/>
                <a:ea typeface="Lato"/>
                <a:cs typeface="Lato"/>
                <a:sym typeface="Lato"/>
              </a:rPr>
              <a:t> Room: 1160 listings</a:t>
            </a:r>
            <a:endParaRPr sz="1000">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24"/>
          <p:cNvSpPr txBox="1"/>
          <p:nvPr>
            <p:ph type="title"/>
          </p:nvPr>
        </p:nvSpPr>
        <p:spPr>
          <a:xfrm>
            <a:off x="727650" y="571300"/>
            <a:ext cx="7550400" cy="35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t>Price Distribution</a:t>
            </a:r>
            <a:endParaRPr sz="2400"/>
          </a:p>
        </p:txBody>
      </p:sp>
      <p:pic>
        <p:nvPicPr>
          <p:cNvPr id="195" name="Google Shape;195;p24"/>
          <p:cNvPicPr preferRelativeResize="0"/>
          <p:nvPr/>
        </p:nvPicPr>
        <p:blipFill>
          <a:blip r:embed="rId3">
            <a:alphaModFix/>
          </a:blip>
          <a:stretch>
            <a:fillRect/>
          </a:stretch>
        </p:blipFill>
        <p:spPr>
          <a:xfrm>
            <a:off x="4652423" y="1095188"/>
            <a:ext cx="4063300" cy="3185623"/>
          </a:xfrm>
          <a:prstGeom prst="rect">
            <a:avLst/>
          </a:prstGeom>
          <a:noFill/>
          <a:ln>
            <a:noFill/>
          </a:ln>
        </p:spPr>
      </p:pic>
      <p:sp>
        <p:nvSpPr>
          <p:cNvPr id="196" name="Google Shape;196;p24"/>
          <p:cNvSpPr txBox="1"/>
          <p:nvPr/>
        </p:nvSpPr>
        <p:spPr>
          <a:xfrm>
            <a:off x="5237775" y="4280800"/>
            <a:ext cx="2892600" cy="26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Listings of more than $400/night</a:t>
            </a:r>
            <a:endParaRPr>
              <a:latin typeface="Lato"/>
              <a:ea typeface="Lato"/>
              <a:cs typeface="Lato"/>
              <a:sym typeface="Lato"/>
            </a:endParaRPr>
          </a:p>
        </p:txBody>
      </p:sp>
      <p:sp>
        <p:nvSpPr>
          <p:cNvPr id="197" name="Google Shape;197;p24"/>
          <p:cNvSpPr txBox="1"/>
          <p:nvPr/>
        </p:nvSpPr>
        <p:spPr>
          <a:xfrm>
            <a:off x="796375" y="4280800"/>
            <a:ext cx="3191700" cy="22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Violin plot of price distribution</a:t>
            </a:r>
            <a:endParaRPr>
              <a:latin typeface="Lato"/>
              <a:ea typeface="Lato"/>
              <a:cs typeface="Lato"/>
              <a:sym typeface="Lato"/>
            </a:endParaRPr>
          </a:p>
        </p:txBody>
      </p:sp>
      <p:pic>
        <p:nvPicPr>
          <p:cNvPr id="198" name="Google Shape;198;p24"/>
          <p:cNvPicPr preferRelativeResize="0"/>
          <p:nvPr/>
        </p:nvPicPr>
        <p:blipFill>
          <a:blip r:embed="rId4">
            <a:alphaModFix/>
          </a:blip>
          <a:stretch>
            <a:fillRect/>
          </a:stretch>
        </p:blipFill>
        <p:spPr>
          <a:xfrm>
            <a:off x="360575" y="1156777"/>
            <a:ext cx="4063300" cy="3062448"/>
          </a:xfrm>
          <a:prstGeom prst="rect">
            <a:avLst/>
          </a:prstGeom>
          <a:noFill/>
          <a:ln>
            <a:noFill/>
          </a:ln>
        </p:spPr>
      </p:pic>
      <p:sp>
        <p:nvSpPr>
          <p:cNvPr id="199" name="Google Shape;199;p24"/>
          <p:cNvSpPr txBox="1"/>
          <p:nvPr/>
        </p:nvSpPr>
        <p:spPr>
          <a:xfrm>
            <a:off x="2948450" y="4697050"/>
            <a:ext cx="3255300" cy="358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2"/>
                </a:solidFill>
                <a:latin typeface="Raleway"/>
                <a:ea typeface="Raleway"/>
                <a:cs typeface="Raleway"/>
                <a:sym typeface="Raleway"/>
              </a:rPr>
              <a:t>Manhattan is pricey!!</a:t>
            </a:r>
            <a:endParaRPr>
              <a:latin typeface="Lato"/>
              <a:ea typeface="Lato"/>
              <a:cs typeface="Lato"/>
              <a:sym typeface="Lato"/>
            </a:endParaRPr>
          </a:p>
        </p:txBody>
      </p:sp>
      <p:sp>
        <p:nvSpPr>
          <p:cNvPr id="200" name="Google Shape;200;p24"/>
          <p:cNvSpPr txBox="1"/>
          <p:nvPr/>
        </p:nvSpPr>
        <p:spPr>
          <a:xfrm>
            <a:off x="5971300" y="1888125"/>
            <a:ext cx="818400" cy="22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Lato"/>
                <a:ea typeface="Lato"/>
                <a:cs typeface="Lato"/>
                <a:sym typeface="Lato"/>
              </a:rPr>
              <a:t>Manhattan</a:t>
            </a:r>
            <a:endParaRPr b="1" sz="1000">
              <a:latin typeface="Lato"/>
              <a:ea typeface="Lato"/>
              <a:cs typeface="Lato"/>
              <a:sym typeface="Lato"/>
            </a:endParaRPr>
          </a:p>
        </p:txBody>
      </p:sp>
      <p:sp>
        <p:nvSpPr>
          <p:cNvPr id="201" name="Google Shape;201;p24"/>
          <p:cNvSpPr txBox="1"/>
          <p:nvPr/>
        </p:nvSpPr>
        <p:spPr>
          <a:xfrm>
            <a:off x="6486425" y="3035750"/>
            <a:ext cx="818400" cy="22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Lato"/>
                <a:ea typeface="Lato"/>
                <a:cs typeface="Lato"/>
                <a:sym typeface="Lato"/>
              </a:rPr>
              <a:t>Brooklyn</a:t>
            </a:r>
            <a:endParaRPr b="1" sz="1000">
              <a:latin typeface="Lato"/>
              <a:ea typeface="Lato"/>
              <a:cs typeface="Lato"/>
              <a:sym typeface="Lato"/>
            </a:endParaRPr>
          </a:p>
        </p:txBody>
      </p:sp>
      <p:sp>
        <p:nvSpPr>
          <p:cNvPr id="202" name="Google Shape;202;p24"/>
          <p:cNvSpPr txBox="1"/>
          <p:nvPr/>
        </p:nvSpPr>
        <p:spPr>
          <a:xfrm>
            <a:off x="7689850" y="2053425"/>
            <a:ext cx="818400" cy="22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Lato"/>
                <a:ea typeface="Lato"/>
                <a:cs typeface="Lato"/>
                <a:sym typeface="Lato"/>
              </a:rPr>
              <a:t>Queens</a:t>
            </a:r>
            <a:endParaRPr b="1" sz="1000">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9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0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0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0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9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25"/>
          <p:cNvSpPr txBox="1"/>
          <p:nvPr>
            <p:ph type="title"/>
          </p:nvPr>
        </p:nvSpPr>
        <p:spPr>
          <a:xfrm>
            <a:off x="729450" y="553725"/>
            <a:ext cx="7567200" cy="37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Short and long term rooms by Neighbourhood</a:t>
            </a:r>
            <a:endParaRPr sz="2400"/>
          </a:p>
        </p:txBody>
      </p:sp>
      <p:pic>
        <p:nvPicPr>
          <p:cNvPr id="208" name="Google Shape;208;p25"/>
          <p:cNvPicPr preferRelativeResize="0"/>
          <p:nvPr/>
        </p:nvPicPr>
        <p:blipFill>
          <a:blip r:embed="rId3">
            <a:alphaModFix/>
          </a:blip>
          <a:stretch>
            <a:fillRect/>
          </a:stretch>
        </p:blipFill>
        <p:spPr>
          <a:xfrm>
            <a:off x="2585100" y="1393725"/>
            <a:ext cx="3973800" cy="30425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26"/>
          <p:cNvSpPr txBox="1"/>
          <p:nvPr>
            <p:ph type="title"/>
          </p:nvPr>
        </p:nvSpPr>
        <p:spPr>
          <a:xfrm>
            <a:off x="727650" y="481100"/>
            <a:ext cx="7688700" cy="535200"/>
          </a:xfrm>
          <a:prstGeom prst="rect">
            <a:avLst/>
          </a:prstGeom>
        </p:spPr>
        <p:txBody>
          <a:bodyPr anchorCtr="0" anchor="t" bIns="91425" lIns="91425" spcFirstLastPara="1" rIns="91425" wrap="square" tIns="91425">
            <a:noAutofit/>
          </a:bodyPr>
          <a:lstStyle/>
          <a:p>
            <a:pPr indent="457200" lvl="0" marL="457200" rtl="0" algn="l">
              <a:spcBef>
                <a:spcPts val="0"/>
              </a:spcBef>
              <a:spcAft>
                <a:spcPts val="0"/>
              </a:spcAft>
              <a:buNone/>
            </a:pPr>
            <a:r>
              <a:rPr lang="en" sz="2400"/>
              <a:t>Neighbourhoods and their availability</a:t>
            </a:r>
            <a:endParaRPr sz="2400"/>
          </a:p>
        </p:txBody>
      </p:sp>
      <p:pic>
        <p:nvPicPr>
          <p:cNvPr id="214" name="Google Shape;214;p26"/>
          <p:cNvPicPr preferRelativeResize="0"/>
          <p:nvPr/>
        </p:nvPicPr>
        <p:blipFill>
          <a:blip r:embed="rId3">
            <a:alphaModFix/>
          </a:blip>
          <a:stretch>
            <a:fillRect/>
          </a:stretch>
        </p:blipFill>
        <p:spPr>
          <a:xfrm>
            <a:off x="152400" y="1165125"/>
            <a:ext cx="8839196" cy="3130909"/>
          </a:xfrm>
          <a:prstGeom prst="rect">
            <a:avLst/>
          </a:prstGeom>
          <a:noFill/>
          <a:ln>
            <a:noFill/>
          </a:ln>
        </p:spPr>
      </p:pic>
      <p:pic>
        <p:nvPicPr>
          <p:cNvPr id="215" name="Google Shape;215;p26"/>
          <p:cNvPicPr preferRelativeResize="0"/>
          <p:nvPr/>
        </p:nvPicPr>
        <p:blipFill rotWithShape="1">
          <a:blip r:embed="rId4">
            <a:alphaModFix/>
          </a:blip>
          <a:srcRect b="41558" l="0" r="0" t="0"/>
          <a:stretch/>
        </p:blipFill>
        <p:spPr>
          <a:xfrm>
            <a:off x="0" y="4226375"/>
            <a:ext cx="9144001" cy="336625"/>
          </a:xfrm>
          <a:prstGeom prst="rect">
            <a:avLst/>
          </a:prstGeom>
          <a:noFill/>
          <a:ln>
            <a:noFill/>
          </a:ln>
        </p:spPr>
      </p:pic>
      <p:sp>
        <p:nvSpPr>
          <p:cNvPr id="216" name="Google Shape;216;p26"/>
          <p:cNvSpPr txBox="1"/>
          <p:nvPr/>
        </p:nvSpPr>
        <p:spPr>
          <a:xfrm>
            <a:off x="377825" y="1025425"/>
            <a:ext cx="2059200" cy="139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latin typeface="Lato"/>
                <a:ea typeface="Lato"/>
                <a:cs typeface="Lato"/>
                <a:sym typeface="Lato"/>
              </a:rPr>
              <a:t>Average available days/year</a:t>
            </a:r>
            <a:endParaRPr sz="1000">
              <a:latin typeface="Lato"/>
              <a:ea typeface="Lato"/>
              <a:cs typeface="Lato"/>
              <a:sym typeface="Lato"/>
            </a:endParaRPr>
          </a:p>
        </p:txBody>
      </p:sp>
      <p:sp>
        <p:nvSpPr>
          <p:cNvPr id="217" name="Google Shape;217;p26"/>
          <p:cNvSpPr txBox="1"/>
          <p:nvPr/>
        </p:nvSpPr>
        <p:spPr>
          <a:xfrm>
            <a:off x="377825" y="4563000"/>
            <a:ext cx="2059200" cy="139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latin typeface="Lato"/>
                <a:ea typeface="Lato"/>
                <a:cs typeface="Lato"/>
                <a:sym typeface="Lato"/>
              </a:rPr>
              <a:t>Airbnbs Available</a:t>
            </a:r>
            <a:endParaRPr sz="1000">
              <a:latin typeface="Lato"/>
              <a:ea typeface="Lato"/>
              <a:cs typeface="Lato"/>
              <a:sym typeface="Lato"/>
            </a:endParaRPr>
          </a:p>
        </p:txBody>
      </p:sp>
      <p:sp>
        <p:nvSpPr>
          <p:cNvPr id="218" name="Google Shape;218;p26"/>
          <p:cNvSpPr/>
          <p:nvPr/>
        </p:nvSpPr>
        <p:spPr>
          <a:xfrm>
            <a:off x="622000" y="1566975"/>
            <a:ext cx="562200" cy="1674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6"/>
          <p:cNvSpPr/>
          <p:nvPr/>
        </p:nvSpPr>
        <p:spPr>
          <a:xfrm>
            <a:off x="567950" y="3845450"/>
            <a:ext cx="616200" cy="1674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Google Shape;224;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Demo</a:t>
            </a:r>
            <a:endParaRPr/>
          </a:p>
        </p:txBody>
      </p:sp>
      <p:sp>
        <p:nvSpPr>
          <p:cNvPr id="225" name="Google Shape;225;p2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latin typeface="Arial"/>
                <a:ea typeface="Arial"/>
                <a:cs typeface="Arial"/>
                <a:sym typeface="Arial"/>
                <a:hlinkClick r:id="rId3"/>
              </a:rPr>
              <a:t>https://github.com/imyuanwen/nyc-airbnb</a:t>
            </a:r>
            <a:endParaRPr/>
          </a:p>
          <a:p>
            <a:pPr indent="0" lvl="0" marL="0" rtl="0" algn="l">
              <a:spcBef>
                <a:spcPts val="1600"/>
              </a:spcBef>
              <a:spcAft>
                <a:spcPts val="0"/>
              </a:spcAft>
              <a:buNone/>
            </a:pPr>
            <a:r>
              <a:rPr lang="en" sz="1100" u="sng">
                <a:solidFill>
                  <a:schemeClr val="hlink"/>
                </a:solidFill>
                <a:latin typeface="Arial"/>
                <a:ea typeface="Arial"/>
                <a:cs typeface="Arial"/>
                <a:sym typeface="Arial"/>
                <a:hlinkClick r:id="rId4"/>
              </a:rPr>
              <a:t>https://imyuanwen.github.io/nyc-airbnb/</a:t>
            </a:r>
            <a:endParaRPr/>
          </a:p>
          <a:p>
            <a:pPr indent="-311150" lvl="0" marL="457200" rtl="0" algn="l">
              <a:spcBef>
                <a:spcPts val="1600"/>
              </a:spcBef>
              <a:spcAft>
                <a:spcPts val="0"/>
              </a:spcAft>
              <a:buSzPts val="1300"/>
              <a:buChar char="●"/>
            </a:pPr>
            <a:r>
              <a:rPr lang="en"/>
              <a:t>We put our code, data and assets on a Github repository.</a:t>
            </a:r>
            <a:endParaRPr/>
          </a:p>
          <a:p>
            <a:pPr indent="-311150" lvl="0" marL="457200" rtl="0" algn="l">
              <a:spcBef>
                <a:spcPts val="0"/>
              </a:spcBef>
              <a:spcAft>
                <a:spcPts val="0"/>
              </a:spcAft>
              <a:buSzPts val="1300"/>
              <a:buChar char="●"/>
            </a:pPr>
            <a:r>
              <a:rPr lang="en"/>
              <a:t>Use Github pages to present our prototype.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Google Shape;230;p2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Summary </a:t>
            </a:r>
            <a:r>
              <a:rPr lang="en"/>
              <a:t>of Contribution</a:t>
            </a:r>
            <a:endParaRPr/>
          </a:p>
        </p:txBody>
      </p:sp>
      <p:sp>
        <p:nvSpPr>
          <p:cNvPr id="231" name="Google Shape;231;p2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Suchi</a:t>
            </a:r>
            <a:endParaRPr sz="1800"/>
          </a:p>
          <a:p>
            <a:pPr indent="-342900" lvl="0" marL="457200" rtl="0" algn="l">
              <a:spcBef>
                <a:spcPts val="0"/>
              </a:spcBef>
              <a:spcAft>
                <a:spcPts val="0"/>
              </a:spcAft>
              <a:buSzPts val="1800"/>
              <a:buChar char="●"/>
            </a:pPr>
            <a:r>
              <a:rPr lang="en" sz="1800"/>
              <a:t>Rui</a:t>
            </a:r>
            <a:endParaRPr sz="1800"/>
          </a:p>
          <a:p>
            <a:pPr indent="-342900" lvl="0" marL="457200" rtl="0" algn="l">
              <a:spcBef>
                <a:spcPts val="0"/>
              </a:spcBef>
              <a:spcAft>
                <a:spcPts val="0"/>
              </a:spcAft>
              <a:buSzPts val="1800"/>
              <a:buChar char="●"/>
            </a:pPr>
            <a:r>
              <a:rPr lang="en" sz="1800"/>
              <a:t>Eddie</a:t>
            </a:r>
            <a:endParaRPr sz="1800"/>
          </a:p>
          <a:p>
            <a:pPr indent="-342900" lvl="0" marL="457200" rtl="0" algn="l">
              <a:spcBef>
                <a:spcPts val="0"/>
              </a:spcBef>
              <a:spcAft>
                <a:spcPts val="0"/>
              </a:spcAft>
              <a:buSzPts val="1800"/>
              <a:buChar char="●"/>
            </a:pPr>
            <a:r>
              <a:rPr lang="en" sz="1800"/>
              <a:t>Cody</a:t>
            </a:r>
            <a:endParaRPr sz="1800"/>
          </a:p>
        </p:txBody>
      </p:sp>
      <p:pic>
        <p:nvPicPr>
          <p:cNvPr id="232" name="Google Shape;232;p28"/>
          <p:cNvPicPr preferRelativeResize="0"/>
          <p:nvPr/>
        </p:nvPicPr>
        <p:blipFill>
          <a:blip r:embed="rId3">
            <a:alphaModFix/>
          </a:blip>
          <a:stretch>
            <a:fillRect/>
          </a:stretch>
        </p:blipFill>
        <p:spPr>
          <a:xfrm>
            <a:off x="5353525" y="1318650"/>
            <a:ext cx="3064624" cy="306462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Google Shape;237;p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 &amp; Lesson Learned</a:t>
            </a:r>
            <a:endParaRPr/>
          </a:p>
        </p:txBody>
      </p:sp>
      <p:sp>
        <p:nvSpPr>
          <p:cNvPr id="238" name="Google Shape;238;p2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D3 &amp; SimpleStats</a:t>
            </a:r>
            <a:endParaRPr sz="1800"/>
          </a:p>
          <a:p>
            <a:pPr indent="-342900" lvl="0" marL="457200" rtl="0" algn="l">
              <a:spcBef>
                <a:spcPts val="0"/>
              </a:spcBef>
              <a:spcAft>
                <a:spcPts val="0"/>
              </a:spcAft>
              <a:buSzPts val="1800"/>
              <a:buChar char="●"/>
            </a:pPr>
            <a:r>
              <a:rPr lang="en" sz="1800"/>
              <a:t>Different visualizations for different data</a:t>
            </a:r>
            <a:endParaRPr sz="1800"/>
          </a:p>
          <a:p>
            <a:pPr indent="-342900" lvl="1" marL="914400" rtl="0" algn="l">
              <a:spcBef>
                <a:spcPts val="0"/>
              </a:spcBef>
              <a:spcAft>
                <a:spcPts val="0"/>
              </a:spcAft>
              <a:buSzPts val="1800"/>
              <a:buChar char="○"/>
            </a:pPr>
            <a:r>
              <a:rPr lang="en" sz="1800"/>
              <a:t>(scatter plot, violin plot, bar chart)</a:t>
            </a:r>
            <a:endParaRPr sz="1800"/>
          </a:p>
          <a:p>
            <a:pPr indent="-342900" lvl="0" marL="457200" rtl="0" algn="l">
              <a:spcBef>
                <a:spcPts val="0"/>
              </a:spcBef>
              <a:spcAft>
                <a:spcPts val="0"/>
              </a:spcAft>
              <a:buSzPts val="1800"/>
              <a:buChar char="●"/>
            </a:pPr>
            <a:r>
              <a:rPr lang="en" sz="1800"/>
              <a:t>Usability</a:t>
            </a:r>
            <a:r>
              <a:rPr lang="en" sz="1800"/>
              <a:t> </a:t>
            </a:r>
            <a:endParaRPr sz="1800"/>
          </a:p>
          <a:p>
            <a:pPr indent="0" lvl="0" marL="0" rtl="0" algn="l">
              <a:spcBef>
                <a:spcPts val="160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pic>
        <p:nvPicPr>
          <p:cNvPr id="243" name="Google Shape;243;p30"/>
          <p:cNvPicPr preferRelativeResize="0"/>
          <p:nvPr/>
        </p:nvPicPr>
        <p:blipFill>
          <a:blip r:embed="rId3">
            <a:alphaModFix/>
          </a:blip>
          <a:stretch>
            <a:fillRect/>
          </a:stretch>
        </p:blipFill>
        <p:spPr>
          <a:xfrm>
            <a:off x="1864150" y="762000"/>
            <a:ext cx="5415699" cy="3619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grpSp>
        <p:nvGrpSpPr>
          <p:cNvPr id="92" name="Google Shape;92;p14"/>
          <p:cNvGrpSpPr/>
          <p:nvPr/>
        </p:nvGrpSpPr>
        <p:grpSpPr>
          <a:xfrm>
            <a:off x="316163" y="1571600"/>
            <a:ext cx="3558375" cy="924600"/>
            <a:chOff x="308838" y="1242975"/>
            <a:chExt cx="3558375" cy="924600"/>
          </a:xfrm>
        </p:grpSpPr>
        <p:cxnSp>
          <p:nvCxnSpPr>
            <p:cNvPr id="93" name="Google Shape;93;p14"/>
            <p:cNvCxnSpPr/>
            <p:nvPr/>
          </p:nvCxnSpPr>
          <p:spPr>
            <a:xfrm rot="10800000">
              <a:off x="2642013" y="1654113"/>
              <a:ext cx="1225200" cy="0"/>
            </a:xfrm>
            <a:prstGeom prst="straightConnector1">
              <a:avLst/>
            </a:prstGeom>
            <a:noFill/>
            <a:ln cap="flat" cmpd="sng" w="9525">
              <a:solidFill>
                <a:srgbClr val="249C90"/>
              </a:solidFill>
              <a:prstDash val="solid"/>
              <a:round/>
              <a:headEnd len="sm" w="sm" type="none"/>
              <a:tailEnd len="med" w="med" type="oval"/>
            </a:ln>
          </p:spPr>
        </p:cxnSp>
        <p:sp>
          <p:nvSpPr>
            <p:cNvPr id="94" name="Google Shape;94;p14"/>
            <p:cNvSpPr txBox="1"/>
            <p:nvPr/>
          </p:nvSpPr>
          <p:spPr>
            <a:xfrm>
              <a:off x="308838" y="1242975"/>
              <a:ext cx="2124000" cy="924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 sz="1200">
                  <a:latin typeface="Roboto"/>
                  <a:ea typeface="Roboto"/>
                  <a:cs typeface="Roboto"/>
                  <a:sym typeface="Roboto"/>
                </a:rPr>
                <a:t>Conclusion</a:t>
              </a:r>
              <a:endParaRPr b="1" sz="1200">
                <a:latin typeface="Roboto"/>
                <a:ea typeface="Roboto"/>
                <a:cs typeface="Roboto"/>
                <a:sym typeface="Roboto"/>
              </a:endParaRPr>
            </a:p>
          </p:txBody>
        </p:sp>
      </p:grpSp>
      <p:grpSp>
        <p:nvGrpSpPr>
          <p:cNvPr id="95" name="Google Shape;95;p14"/>
          <p:cNvGrpSpPr/>
          <p:nvPr/>
        </p:nvGrpSpPr>
        <p:grpSpPr>
          <a:xfrm>
            <a:off x="316163" y="2974750"/>
            <a:ext cx="3263100" cy="924600"/>
            <a:chOff x="308838" y="2646125"/>
            <a:chExt cx="3263100" cy="924600"/>
          </a:xfrm>
        </p:grpSpPr>
        <p:cxnSp>
          <p:nvCxnSpPr>
            <p:cNvPr id="96" name="Google Shape;96;p14"/>
            <p:cNvCxnSpPr/>
            <p:nvPr/>
          </p:nvCxnSpPr>
          <p:spPr>
            <a:xfrm rot="10800000">
              <a:off x="2641938" y="3108425"/>
              <a:ext cx="930000" cy="0"/>
            </a:xfrm>
            <a:prstGeom prst="straightConnector1">
              <a:avLst/>
            </a:prstGeom>
            <a:noFill/>
            <a:ln cap="flat" cmpd="sng" w="9525">
              <a:solidFill>
                <a:srgbClr val="1F887E"/>
              </a:solidFill>
              <a:prstDash val="solid"/>
              <a:round/>
              <a:headEnd len="sm" w="sm" type="none"/>
              <a:tailEnd len="med" w="med" type="oval"/>
            </a:ln>
          </p:spPr>
        </p:cxnSp>
        <p:sp>
          <p:nvSpPr>
            <p:cNvPr id="97" name="Google Shape;97;p14"/>
            <p:cNvSpPr txBox="1"/>
            <p:nvPr/>
          </p:nvSpPr>
          <p:spPr>
            <a:xfrm>
              <a:off x="308838" y="2646125"/>
              <a:ext cx="2124000" cy="924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 sz="1200">
                  <a:latin typeface="Roboto"/>
                  <a:ea typeface="Roboto"/>
                  <a:cs typeface="Roboto"/>
                  <a:sym typeface="Roboto"/>
                </a:rPr>
                <a:t>Live Demo</a:t>
              </a:r>
              <a:endParaRPr b="1" sz="800">
                <a:latin typeface="Roboto"/>
                <a:ea typeface="Roboto"/>
                <a:cs typeface="Roboto"/>
                <a:sym typeface="Roboto"/>
              </a:endParaRPr>
            </a:p>
          </p:txBody>
        </p:sp>
      </p:grpSp>
      <p:grpSp>
        <p:nvGrpSpPr>
          <p:cNvPr id="98" name="Google Shape;98;p14"/>
          <p:cNvGrpSpPr/>
          <p:nvPr/>
        </p:nvGrpSpPr>
        <p:grpSpPr>
          <a:xfrm>
            <a:off x="4665063" y="3720325"/>
            <a:ext cx="4162750" cy="924600"/>
            <a:chOff x="4657738" y="3391700"/>
            <a:chExt cx="4162750" cy="924600"/>
          </a:xfrm>
        </p:grpSpPr>
        <p:cxnSp>
          <p:nvCxnSpPr>
            <p:cNvPr id="99" name="Google Shape;99;p14"/>
            <p:cNvCxnSpPr/>
            <p:nvPr/>
          </p:nvCxnSpPr>
          <p:spPr>
            <a:xfrm>
              <a:off x="4657738" y="3854000"/>
              <a:ext cx="1838700" cy="0"/>
            </a:xfrm>
            <a:prstGeom prst="straightConnector1">
              <a:avLst/>
            </a:prstGeom>
            <a:noFill/>
            <a:ln cap="flat" cmpd="sng" w="9525">
              <a:solidFill>
                <a:srgbClr val="1D7E74"/>
              </a:solidFill>
              <a:prstDash val="solid"/>
              <a:round/>
              <a:headEnd len="sm" w="sm" type="none"/>
              <a:tailEnd len="med" w="med" type="oval"/>
            </a:ln>
          </p:spPr>
        </p:cxnSp>
        <p:sp>
          <p:nvSpPr>
            <p:cNvPr id="100" name="Google Shape;100;p14"/>
            <p:cNvSpPr txBox="1"/>
            <p:nvPr/>
          </p:nvSpPr>
          <p:spPr>
            <a:xfrm>
              <a:off x="6696488" y="3391700"/>
              <a:ext cx="2124000" cy="924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 sz="1200">
                  <a:latin typeface="Roboto"/>
                  <a:ea typeface="Roboto"/>
                  <a:cs typeface="Roboto"/>
                  <a:sym typeface="Roboto"/>
                </a:rPr>
                <a:t>Our final design</a:t>
              </a:r>
              <a:endParaRPr b="1" sz="1200">
                <a:latin typeface="Roboto"/>
                <a:ea typeface="Roboto"/>
                <a:cs typeface="Roboto"/>
                <a:sym typeface="Roboto"/>
              </a:endParaRPr>
            </a:p>
          </p:txBody>
        </p:sp>
      </p:grpSp>
      <p:grpSp>
        <p:nvGrpSpPr>
          <p:cNvPr id="101" name="Google Shape;101;p14"/>
          <p:cNvGrpSpPr/>
          <p:nvPr/>
        </p:nvGrpSpPr>
        <p:grpSpPr>
          <a:xfrm>
            <a:off x="5217163" y="1571600"/>
            <a:ext cx="3610650" cy="924600"/>
            <a:chOff x="5209838" y="1242975"/>
            <a:chExt cx="3610650" cy="924600"/>
          </a:xfrm>
        </p:grpSpPr>
        <p:sp>
          <p:nvSpPr>
            <p:cNvPr id="102" name="Google Shape;102;p14"/>
            <p:cNvSpPr txBox="1"/>
            <p:nvPr/>
          </p:nvSpPr>
          <p:spPr>
            <a:xfrm>
              <a:off x="6696488" y="1242975"/>
              <a:ext cx="2124000" cy="924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 sz="1200">
                  <a:latin typeface="Roboto"/>
                  <a:ea typeface="Roboto"/>
                  <a:cs typeface="Roboto"/>
                  <a:sym typeface="Roboto"/>
                </a:rPr>
                <a:t>Introduction to the data and research questions</a:t>
              </a:r>
              <a:endParaRPr b="1" sz="1200">
                <a:latin typeface="Roboto"/>
                <a:ea typeface="Roboto"/>
                <a:cs typeface="Roboto"/>
                <a:sym typeface="Roboto"/>
              </a:endParaRPr>
            </a:p>
          </p:txBody>
        </p:sp>
        <p:cxnSp>
          <p:nvCxnSpPr>
            <p:cNvPr id="103" name="Google Shape;103;p14"/>
            <p:cNvCxnSpPr/>
            <p:nvPr/>
          </p:nvCxnSpPr>
          <p:spPr>
            <a:xfrm>
              <a:off x="5209838" y="1654113"/>
              <a:ext cx="1286700" cy="0"/>
            </a:xfrm>
            <a:prstGeom prst="straightConnector1">
              <a:avLst/>
            </a:prstGeom>
            <a:noFill/>
            <a:ln cap="flat" cmpd="sng" w="9525">
              <a:solidFill>
                <a:srgbClr val="155B54"/>
              </a:solidFill>
              <a:prstDash val="solid"/>
              <a:round/>
              <a:headEnd len="sm" w="sm" type="none"/>
              <a:tailEnd len="med" w="med" type="oval"/>
            </a:ln>
          </p:spPr>
        </p:cxnSp>
      </p:grpSp>
      <p:grpSp>
        <p:nvGrpSpPr>
          <p:cNvPr id="104" name="Google Shape;104;p14"/>
          <p:cNvGrpSpPr/>
          <p:nvPr/>
        </p:nvGrpSpPr>
        <p:grpSpPr>
          <a:xfrm>
            <a:off x="5617613" y="2641975"/>
            <a:ext cx="3210200" cy="924600"/>
            <a:chOff x="5610288" y="2313350"/>
            <a:chExt cx="3210200" cy="924600"/>
          </a:xfrm>
        </p:grpSpPr>
        <p:cxnSp>
          <p:nvCxnSpPr>
            <p:cNvPr id="105" name="Google Shape;105;p14"/>
            <p:cNvCxnSpPr/>
            <p:nvPr/>
          </p:nvCxnSpPr>
          <p:spPr>
            <a:xfrm>
              <a:off x="5610288" y="2775650"/>
              <a:ext cx="886200" cy="0"/>
            </a:xfrm>
            <a:prstGeom prst="straightConnector1">
              <a:avLst/>
            </a:prstGeom>
            <a:noFill/>
            <a:ln cap="flat" cmpd="sng" w="9525">
              <a:solidFill>
                <a:srgbClr val="1B786E"/>
              </a:solidFill>
              <a:prstDash val="solid"/>
              <a:round/>
              <a:headEnd len="sm" w="sm" type="none"/>
              <a:tailEnd len="med" w="med" type="oval"/>
            </a:ln>
          </p:spPr>
        </p:cxnSp>
        <p:sp>
          <p:nvSpPr>
            <p:cNvPr id="106" name="Google Shape;106;p14"/>
            <p:cNvSpPr txBox="1"/>
            <p:nvPr/>
          </p:nvSpPr>
          <p:spPr>
            <a:xfrm>
              <a:off x="6696488" y="2313350"/>
              <a:ext cx="2124000" cy="924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 sz="1200">
                  <a:latin typeface="Roboto"/>
                  <a:ea typeface="Roboto"/>
                  <a:cs typeface="Roboto"/>
                  <a:sym typeface="Roboto"/>
                </a:rPr>
                <a:t>Our process to develop solution design</a:t>
              </a:r>
              <a:endParaRPr b="1" sz="1200">
                <a:latin typeface="Roboto"/>
                <a:ea typeface="Roboto"/>
                <a:cs typeface="Roboto"/>
                <a:sym typeface="Roboto"/>
              </a:endParaRPr>
            </a:p>
          </p:txBody>
        </p:sp>
      </p:grpSp>
      <p:grpSp>
        <p:nvGrpSpPr>
          <p:cNvPr id="107" name="Google Shape;107;p14"/>
          <p:cNvGrpSpPr/>
          <p:nvPr/>
        </p:nvGrpSpPr>
        <p:grpSpPr>
          <a:xfrm>
            <a:off x="2608561" y="983576"/>
            <a:ext cx="3922200" cy="3915924"/>
            <a:chOff x="2610905" y="610653"/>
            <a:chExt cx="3922200" cy="3922200"/>
          </a:xfrm>
        </p:grpSpPr>
        <p:sp>
          <p:nvSpPr>
            <p:cNvPr id="108" name="Google Shape;108;p14"/>
            <p:cNvSpPr/>
            <p:nvPr/>
          </p:nvSpPr>
          <p:spPr>
            <a:xfrm rot="-4980021">
              <a:off x="3204123" y="1186472"/>
              <a:ext cx="2771960" cy="2771960"/>
            </a:xfrm>
            <a:prstGeom prst="blockArc">
              <a:avLst>
                <a:gd fmla="val 12602522" name="adj1"/>
                <a:gd fmla="val 16867657" name="adj2"/>
                <a:gd fmla="val 20844" name="adj3"/>
              </a:avLst>
            </a:prstGeom>
            <a:solidFill>
              <a:srgbClr val="1F8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4"/>
            <p:cNvSpPr/>
            <p:nvPr/>
          </p:nvSpPr>
          <p:spPr>
            <a:xfrm rot="7920309">
              <a:off x="3183402" y="1183149"/>
              <a:ext cx="2777207" cy="2777207"/>
            </a:xfrm>
            <a:prstGeom prst="blockArc">
              <a:avLst>
                <a:gd fmla="val 12602522" name="adj1"/>
                <a:gd fmla="val 16867657" name="adj2"/>
                <a:gd fmla="val 20844" name="adj3"/>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4"/>
            <p:cNvSpPr/>
            <p:nvPr/>
          </p:nvSpPr>
          <p:spPr>
            <a:xfrm rot="3600063">
              <a:off x="3186335" y="1195681"/>
              <a:ext cx="2777488" cy="2777488"/>
            </a:xfrm>
            <a:prstGeom prst="blockArc">
              <a:avLst>
                <a:gd fmla="val 12602522" name="adj1"/>
                <a:gd fmla="val 16867657" name="adj2"/>
                <a:gd fmla="val 20844" name="adj3"/>
              </a:avLst>
            </a:prstGeom>
            <a:solidFill>
              <a:srgbClr val="155B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4"/>
            <p:cNvSpPr/>
            <p:nvPr/>
          </p:nvSpPr>
          <p:spPr>
            <a:xfrm rot="4024705">
              <a:off x="5326681" y="1940898"/>
              <a:ext cx="578477" cy="579147"/>
            </a:xfrm>
            <a:prstGeom prst="pie">
              <a:avLst>
                <a:gd fmla="val 6190354" name="adj1"/>
                <a:gd fmla="val 14996165" name="adj2"/>
              </a:avLst>
            </a:prstGeom>
            <a:solidFill>
              <a:srgbClr val="1B786E"/>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4"/>
            <p:cNvSpPr/>
            <p:nvPr/>
          </p:nvSpPr>
          <p:spPr>
            <a:xfrm rot="-6816027">
              <a:off x="5326729" y="1940918"/>
              <a:ext cx="578485" cy="579035"/>
            </a:xfrm>
            <a:prstGeom prst="pie">
              <a:avLst>
                <a:gd fmla="val 4028252" name="adj1"/>
                <a:gd fmla="val 17183677" name="adj2"/>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4"/>
            <p:cNvSpPr/>
            <p:nvPr/>
          </p:nvSpPr>
          <p:spPr>
            <a:xfrm rot="-9359762">
              <a:off x="3193941" y="1176205"/>
              <a:ext cx="2777287" cy="2777287"/>
            </a:xfrm>
            <a:prstGeom prst="blockArc">
              <a:avLst>
                <a:gd fmla="val 12602522" name="adj1"/>
                <a:gd fmla="val 16867657" name="adj2"/>
                <a:gd fmla="val 20844" name="adj3"/>
              </a:avLst>
            </a:prstGeom>
            <a:solidFill>
              <a:srgbClr val="1D7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4"/>
            <p:cNvSpPr/>
            <p:nvPr/>
          </p:nvSpPr>
          <p:spPr>
            <a:xfrm rot="-8936366">
              <a:off x="3659126" y="3173505"/>
              <a:ext cx="578551" cy="578963"/>
            </a:xfrm>
            <a:prstGeom prst="pie">
              <a:avLst>
                <a:gd fmla="val 6190354" name="adj1"/>
                <a:gd fmla="val 14996165" name="adj2"/>
              </a:avLst>
            </a:prstGeom>
            <a:solidFill>
              <a:srgbClr val="1F887E"/>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4"/>
            <p:cNvSpPr/>
            <p:nvPr/>
          </p:nvSpPr>
          <p:spPr>
            <a:xfrm rot="1824498">
              <a:off x="3659375" y="3173497"/>
              <a:ext cx="578475" cy="578885"/>
            </a:xfrm>
            <a:prstGeom prst="pie">
              <a:avLst>
                <a:gd fmla="val 4028252" name="adj1"/>
                <a:gd fmla="val 17183677" name="adj2"/>
              </a:avLst>
            </a:prstGeom>
            <a:solidFill>
              <a:srgbClr val="1F8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4"/>
            <p:cNvSpPr/>
            <p:nvPr/>
          </p:nvSpPr>
          <p:spPr>
            <a:xfrm rot="-600092">
              <a:off x="3198852" y="1195456"/>
              <a:ext cx="2777611" cy="2777611"/>
            </a:xfrm>
            <a:prstGeom prst="blockArc">
              <a:avLst>
                <a:gd fmla="val 12513247" name="adj1"/>
                <a:gd fmla="val 16867657" name="adj2"/>
                <a:gd fmla="val 20844" name="adj3"/>
              </a:avLst>
            </a:prstGeom>
            <a:solidFill>
              <a:srgbClr val="249C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4"/>
            <p:cNvSpPr/>
            <p:nvPr/>
          </p:nvSpPr>
          <p:spPr>
            <a:xfrm rot="-176551">
              <a:off x="4312105" y="1195442"/>
              <a:ext cx="578563" cy="579162"/>
            </a:xfrm>
            <a:prstGeom prst="pie">
              <a:avLst>
                <a:gd fmla="val 6190354" name="adj1"/>
                <a:gd fmla="val 14996165" name="adj2"/>
              </a:avLst>
            </a:prstGeom>
            <a:solidFill>
              <a:srgbClr val="155B54"/>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4"/>
            <p:cNvSpPr/>
            <p:nvPr/>
          </p:nvSpPr>
          <p:spPr>
            <a:xfrm rot="10584085">
              <a:off x="4312088" y="1195622"/>
              <a:ext cx="578340" cy="578939"/>
            </a:xfrm>
            <a:prstGeom prst="pie">
              <a:avLst>
                <a:gd fmla="val 4028252" name="adj1"/>
                <a:gd fmla="val 17183677" name="adj2"/>
              </a:avLst>
            </a:prstGeom>
            <a:solidFill>
              <a:srgbClr val="155B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4"/>
            <p:cNvSpPr/>
            <p:nvPr/>
          </p:nvSpPr>
          <p:spPr>
            <a:xfrm rot="8344778">
              <a:off x="4940929" y="3162886"/>
              <a:ext cx="578465" cy="578888"/>
            </a:xfrm>
            <a:prstGeom prst="pie">
              <a:avLst>
                <a:gd fmla="val 6190354" name="adj1"/>
                <a:gd fmla="val 14996165" name="adj2"/>
              </a:avLst>
            </a:prstGeom>
            <a:solidFill>
              <a:srgbClr val="1D7E74"/>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4"/>
            <p:cNvSpPr/>
            <p:nvPr/>
          </p:nvSpPr>
          <p:spPr>
            <a:xfrm rot="-2495643">
              <a:off x="4941000" y="3162728"/>
              <a:ext cx="578445" cy="579093"/>
            </a:xfrm>
            <a:prstGeom prst="pie">
              <a:avLst>
                <a:gd fmla="val 4028252" name="adj1"/>
                <a:gd fmla="val 17183677" name="adj2"/>
              </a:avLst>
            </a:prstGeom>
            <a:solidFill>
              <a:srgbClr val="1D7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4"/>
            <p:cNvSpPr/>
            <p:nvPr/>
          </p:nvSpPr>
          <p:spPr>
            <a:xfrm rot="-4556960">
              <a:off x="3257335" y="1939059"/>
              <a:ext cx="578302" cy="578957"/>
            </a:xfrm>
            <a:prstGeom prst="pie">
              <a:avLst>
                <a:gd fmla="val 6190354" name="adj1"/>
                <a:gd fmla="val 14996165" name="adj2"/>
              </a:avLst>
            </a:prstGeom>
            <a:solidFill>
              <a:srgbClr val="249C90"/>
            </a:solidFill>
            <a:ln>
              <a:noFill/>
            </a:ln>
            <a:effectLst>
              <a:outerShdw blurRad="142875" rotWithShape="0" algn="bl">
                <a:srgbClr val="000000">
                  <a:alpha val="4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4"/>
            <p:cNvSpPr/>
            <p:nvPr/>
          </p:nvSpPr>
          <p:spPr>
            <a:xfrm rot="6204541">
              <a:off x="3257468" y="1938977"/>
              <a:ext cx="578264" cy="578917"/>
            </a:xfrm>
            <a:prstGeom prst="pie">
              <a:avLst>
                <a:gd fmla="val 4028252" name="adj1"/>
                <a:gd fmla="val 17183677" name="adj2"/>
              </a:avLst>
            </a:prstGeom>
            <a:solidFill>
              <a:srgbClr val="249C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4"/>
            <p:cNvSpPr txBox="1"/>
            <p:nvPr/>
          </p:nvSpPr>
          <p:spPr>
            <a:xfrm>
              <a:off x="4341900" y="1271896"/>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sp>
          <p:nvSpPr>
            <p:cNvPr id="124" name="Google Shape;124;p14"/>
            <p:cNvSpPr txBox="1"/>
            <p:nvPr/>
          </p:nvSpPr>
          <p:spPr>
            <a:xfrm>
              <a:off x="3274219" y="2018364"/>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Roboto"/>
                  <a:ea typeface="Roboto"/>
                  <a:cs typeface="Roboto"/>
                  <a:sym typeface="Roboto"/>
                </a:rPr>
                <a:t>05</a:t>
              </a:r>
              <a:endParaRPr b="1" sz="1600">
                <a:solidFill>
                  <a:srgbClr val="FFFFFF"/>
                </a:solidFill>
                <a:latin typeface="Roboto"/>
                <a:ea typeface="Roboto"/>
                <a:cs typeface="Roboto"/>
                <a:sym typeface="Roboto"/>
              </a:endParaRPr>
            </a:p>
          </p:txBody>
        </p:sp>
        <p:sp>
          <p:nvSpPr>
            <p:cNvPr id="125" name="Google Shape;125;p14"/>
            <p:cNvSpPr txBox="1"/>
            <p:nvPr/>
          </p:nvSpPr>
          <p:spPr>
            <a:xfrm>
              <a:off x="3685317" y="3247321"/>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126" name="Google Shape;126;p14"/>
            <p:cNvSpPr txBox="1"/>
            <p:nvPr/>
          </p:nvSpPr>
          <p:spPr>
            <a:xfrm>
              <a:off x="4955323" y="3247321"/>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sp>
          <p:nvSpPr>
            <p:cNvPr id="127" name="Google Shape;127;p14"/>
            <p:cNvSpPr txBox="1"/>
            <p:nvPr/>
          </p:nvSpPr>
          <p:spPr>
            <a:xfrm>
              <a:off x="5364737" y="2018364"/>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sp>
        <p:nvSpPr>
          <p:cNvPr id="128" name="Google Shape;128;p14"/>
          <p:cNvSpPr txBox="1"/>
          <p:nvPr>
            <p:ph type="ctrTitle"/>
          </p:nvPr>
        </p:nvSpPr>
        <p:spPr>
          <a:xfrm>
            <a:off x="1846975" y="489400"/>
            <a:ext cx="5453400" cy="78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Presentation Outline</a:t>
            </a:r>
            <a:endParaRPr sz="3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15"/>
          <p:cNvSpPr txBox="1"/>
          <p:nvPr>
            <p:ph type="ctrTitle"/>
          </p:nvPr>
        </p:nvSpPr>
        <p:spPr>
          <a:xfrm>
            <a:off x="729625" y="527600"/>
            <a:ext cx="7688100" cy="61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R</a:t>
            </a:r>
            <a:r>
              <a:rPr lang="en" sz="3000"/>
              <a:t>esearch Questions</a:t>
            </a:r>
            <a:endParaRPr sz="3000"/>
          </a:p>
        </p:txBody>
      </p:sp>
      <p:sp>
        <p:nvSpPr>
          <p:cNvPr id="134" name="Google Shape;134;p15"/>
          <p:cNvSpPr txBox="1"/>
          <p:nvPr>
            <p:ph idx="1" type="subTitle"/>
          </p:nvPr>
        </p:nvSpPr>
        <p:spPr>
          <a:xfrm>
            <a:off x="364300" y="1476250"/>
            <a:ext cx="8324400" cy="29277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Which neighborhoods in NYC are popular for Airbnb service? </a:t>
            </a:r>
            <a:endParaRPr sz="2400"/>
          </a:p>
          <a:p>
            <a:pPr indent="0" lvl="0" marL="457200" rtl="0" algn="l">
              <a:spcBef>
                <a:spcPts val="0"/>
              </a:spcBef>
              <a:spcAft>
                <a:spcPts val="0"/>
              </a:spcAft>
              <a:buNone/>
            </a:pPr>
            <a:r>
              <a:rPr lang="en" sz="2400"/>
              <a:t>Which neighborhood has more available rooms for listing?</a:t>
            </a:r>
            <a:endParaRPr sz="2400"/>
          </a:p>
          <a:p>
            <a:pPr indent="-381000" lvl="0" marL="457200" rtl="0" algn="l">
              <a:spcBef>
                <a:spcPts val="0"/>
              </a:spcBef>
              <a:spcAft>
                <a:spcPts val="0"/>
              </a:spcAft>
              <a:buSzPts val="2400"/>
              <a:buChar char="●"/>
            </a:pPr>
            <a:r>
              <a:rPr lang="en" sz="2400"/>
              <a:t>What are the average prices of these neighborhoods? Which areas are pricier compared to others?</a:t>
            </a:r>
            <a:endParaRPr sz="2400"/>
          </a:p>
          <a:p>
            <a:pPr indent="-381000" lvl="0" marL="457200" rtl="0" algn="l">
              <a:spcBef>
                <a:spcPts val="0"/>
              </a:spcBef>
              <a:spcAft>
                <a:spcPts val="0"/>
              </a:spcAft>
              <a:buSzPts val="2400"/>
              <a:buChar char="●"/>
            </a:pPr>
            <a:r>
              <a:rPr lang="en" sz="2400"/>
              <a:t>Which room types are booked more frequently? </a:t>
            </a:r>
            <a:endParaRPr sz="2400"/>
          </a:p>
          <a:p>
            <a:pPr indent="0" lvl="0" marL="457200" rtl="0" algn="l">
              <a:spcBef>
                <a:spcPts val="0"/>
              </a:spcBef>
              <a:spcAft>
                <a:spcPts val="0"/>
              </a:spcAft>
              <a:buNone/>
            </a:pPr>
            <a:r>
              <a:rPr lang="en" sz="2400"/>
              <a:t>Do people have preference for short term or long term stay in NYC?</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1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Tasks</a:t>
            </a:r>
            <a:endParaRPr/>
          </a:p>
        </p:txBody>
      </p:sp>
      <p:sp>
        <p:nvSpPr>
          <p:cNvPr id="140" name="Google Shape;140;p16"/>
          <p:cNvSpPr txBox="1"/>
          <p:nvPr>
            <p:ph idx="1" type="body"/>
          </p:nvPr>
        </p:nvSpPr>
        <p:spPr>
          <a:xfrm>
            <a:off x="729450" y="2402175"/>
            <a:ext cx="2738700" cy="919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Price Trends</a:t>
            </a:r>
            <a:endParaRPr sz="1800"/>
          </a:p>
          <a:p>
            <a:pPr indent="-342900" lvl="0" marL="457200" rtl="0" algn="l">
              <a:spcBef>
                <a:spcPts val="0"/>
              </a:spcBef>
              <a:spcAft>
                <a:spcPts val="0"/>
              </a:spcAft>
              <a:buSzPts val="1800"/>
              <a:buChar char="●"/>
            </a:pPr>
            <a:r>
              <a:rPr lang="en" sz="1800"/>
              <a:t>Popularity Trends</a:t>
            </a:r>
            <a:endParaRPr sz="1800"/>
          </a:p>
          <a:p>
            <a:pPr indent="-342900" lvl="0" marL="457200" rtl="0" algn="l">
              <a:spcBef>
                <a:spcPts val="0"/>
              </a:spcBef>
              <a:spcAft>
                <a:spcPts val="0"/>
              </a:spcAft>
              <a:buSzPts val="1800"/>
              <a:buChar char="●"/>
            </a:pPr>
            <a:r>
              <a:rPr lang="en" sz="1800"/>
              <a:t>Listings Availability</a:t>
            </a:r>
            <a:endParaRPr sz="1800"/>
          </a:p>
        </p:txBody>
      </p:sp>
      <p:pic>
        <p:nvPicPr>
          <p:cNvPr id="141" name="Google Shape;141;p16"/>
          <p:cNvPicPr preferRelativeResize="0"/>
          <p:nvPr/>
        </p:nvPicPr>
        <p:blipFill>
          <a:blip r:embed="rId3">
            <a:alphaModFix/>
          </a:blip>
          <a:stretch>
            <a:fillRect/>
          </a:stretch>
        </p:blipFill>
        <p:spPr>
          <a:xfrm>
            <a:off x="4282151" y="1318650"/>
            <a:ext cx="4136000" cy="27588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pic>
        <p:nvPicPr>
          <p:cNvPr id="146" name="Google Shape;146;p17"/>
          <p:cNvPicPr preferRelativeResize="0"/>
          <p:nvPr/>
        </p:nvPicPr>
        <p:blipFill>
          <a:blip r:embed="rId3">
            <a:alphaModFix/>
          </a:blip>
          <a:stretch>
            <a:fillRect/>
          </a:stretch>
        </p:blipFill>
        <p:spPr>
          <a:xfrm>
            <a:off x="2194175" y="1609950"/>
            <a:ext cx="4962525" cy="2076450"/>
          </a:xfrm>
          <a:prstGeom prst="rect">
            <a:avLst/>
          </a:prstGeom>
          <a:noFill/>
          <a:ln>
            <a:noFill/>
          </a:ln>
        </p:spPr>
      </p:pic>
      <p:sp>
        <p:nvSpPr>
          <p:cNvPr id="147" name="Google Shape;147;p17"/>
          <p:cNvSpPr txBox="1"/>
          <p:nvPr/>
        </p:nvSpPr>
        <p:spPr>
          <a:xfrm>
            <a:off x="450925" y="4478600"/>
            <a:ext cx="4891200" cy="3210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900">
                <a:latin typeface="Lato"/>
                <a:ea typeface="Lato"/>
                <a:cs typeface="Lato"/>
                <a:sym typeface="Lato"/>
              </a:rPr>
              <a:t>https://www.kaggle.com/dgomonov/new-york-city-airbnb-open-data</a:t>
            </a:r>
            <a:endParaRPr>
              <a:latin typeface="Lato"/>
              <a:ea typeface="Lato"/>
              <a:cs typeface="Lato"/>
              <a:sym typeface="Lato"/>
            </a:endParaRPr>
          </a:p>
        </p:txBody>
      </p:sp>
      <p:sp>
        <p:nvSpPr>
          <p:cNvPr id="148" name="Google Shape;148;p17"/>
          <p:cNvSpPr txBox="1"/>
          <p:nvPr/>
        </p:nvSpPr>
        <p:spPr>
          <a:xfrm>
            <a:off x="2483850" y="524000"/>
            <a:ext cx="4578000" cy="48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latin typeface="Raleway"/>
                <a:ea typeface="Raleway"/>
                <a:cs typeface="Raleway"/>
                <a:sym typeface="Raleway"/>
              </a:rPr>
              <a:t>Dataset from Kaggle</a:t>
            </a:r>
            <a:endParaRPr b="1" sz="3000">
              <a:latin typeface="Raleway"/>
              <a:ea typeface="Raleway"/>
              <a:cs typeface="Raleway"/>
              <a:sym typeface="Raleway"/>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18"/>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Lato"/>
              <a:buChar char="●"/>
            </a:pPr>
            <a:r>
              <a:rPr b="0" lang="en" sz="1800">
                <a:latin typeface="Lato"/>
                <a:ea typeface="Lato"/>
                <a:cs typeface="Lato"/>
                <a:sym typeface="Lato"/>
              </a:rPr>
              <a:t>R</a:t>
            </a:r>
            <a:r>
              <a:rPr b="0" lang="en" sz="1800">
                <a:latin typeface="Lato"/>
                <a:ea typeface="Lato"/>
                <a:cs typeface="Lato"/>
                <a:sym typeface="Lato"/>
              </a:rPr>
              <a:t>aw dataset </a:t>
            </a:r>
            <a:r>
              <a:rPr b="0" lang="en" sz="1800">
                <a:latin typeface="Lato"/>
                <a:ea typeface="Lato"/>
                <a:cs typeface="Lato"/>
                <a:sym typeface="Lato"/>
              </a:rPr>
              <a:t>eg. listing ID, host_name, neighbourhood_group, latitude…</a:t>
            </a:r>
            <a:endParaRPr b="0" sz="1800">
              <a:latin typeface="Lato"/>
              <a:ea typeface="Lato"/>
              <a:cs typeface="Lato"/>
              <a:sym typeface="Lato"/>
            </a:endParaRPr>
          </a:p>
          <a:p>
            <a:pPr indent="0" lvl="0" marL="457200" rtl="0" algn="l">
              <a:spcBef>
                <a:spcPts val="0"/>
              </a:spcBef>
              <a:spcAft>
                <a:spcPts val="0"/>
              </a:spcAft>
              <a:buNone/>
            </a:pPr>
            <a:r>
              <a:t/>
            </a:r>
            <a:endParaRPr b="0" sz="1800">
              <a:latin typeface="Lato"/>
              <a:ea typeface="Lato"/>
              <a:cs typeface="Lato"/>
              <a:sym typeface="Lato"/>
            </a:endParaRPr>
          </a:p>
          <a:p>
            <a:pPr indent="-342900" lvl="0" marL="457200" rtl="0" algn="l">
              <a:spcBef>
                <a:spcPts val="0"/>
              </a:spcBef>
              <a:spcAft>
                <a:spcPts val="0"/>
              </a:spcAft>
              <a:buSzPts val="1800"/>
              <a:buFont typeface="Lato"/>
              <a:buChar char="●"/>
            </a:pPr>
            <a:r>
              <a:rPr b="0" lang="en" sz="1800">
                <a:latin typeface="Lato"/>
                <a:ea typeface="Lato"/>
                <a:cs typeface="Lato"/>
                <a:sym typeface="Lato"/>
              </a:rPr>
              <a:t>Pick up some of the fields, based on our objectives.</a:t>
            </a:r>
            <a:endParaRPr b="0" sz="1800">
              <a:latin typeface="Lato"/>
              <a:ea typeface="Lato"/>
              <a:cs typeface="Lato"/>
              <a:sym typeface="Lato"/>
            </a:endParaRPr>
          </a:p>
          <a:p>
            <a:pPr indent="0" lvl="0" marL="0" rtl="0" algn="l">
              <a:spcBef>
                <a:spcPts val="0"/>
              </a:spcBef>
              <a:spcAft>
                <a:spcPts val="0"/>
              </a:spcAft>
              <a:buNone/>
            </a:pPr>
            <a:r>
              <a:t/>
            </a:r>
            <a:endParaRPr b="0" sz="1800">
              <a:latin typeface="Lato"/>
              <a:ea typeface="Lato"/>
              <a:cs typeface="Lato"/>
              <a:sym typeface="Lato"/>
            </a:endParaRPr>
          </a:p>
        </p:txBody>
      </p:sp>
      <p:sp>
        <p:nvSpPr>
          <p:cNvPr id="154" name="Google Shape;154;p18"/>
          <p:cNvSpPr txBox="1"/>
          <p:nvPr/>
        </p:nvSpPr>
        <p:spPr>
          <a:xfrm>
            <a:off x="1525675" y="518600"/>
            <a:ext cx="6096000" cy="71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latin typeface="Raleway"/>
                <a:ea typeface="Raleway"/>
                <a:cs typeface="Raleway"/>
                <a:sym typeface="Raleway"/>
              </a:rPr>
              <a:t>Process to Develop Solution Design</a:t>
            </a:r>
            <a:endParaRPr b="1" sz="2400">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19"/>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800">
                <a:latin typeface="Lato"/>
                <a:ea typeface="Lato"/>
                <a:cs typeface="Lato"/>
                <a:sym typeface="Lato"/>
              </a:rPr>
              <a:t>Objective 1: Price in all locations</a:t>
            </a:r>
            <a:endParaRPr b="0" sz="1800">
              <a:latin typeface="Lato"/>
              <a:ea typeface="Lato"/>
              <a:cs typeface="Lato"/>
              <a:sym typeface="Lato"/>
            </a:endParaRPr>
          </a:p>
          <a:p>
            <a:pPr indent="0" lvl="0" marL="0" rtl="0" algn="just">
              <a:spcBef>
                <a:spcPts val="0"/>
              </a:spcBef>
              <a:spcAft>
                <a:spcPts val="0"/>
              </a:spcAft>
              <a:buNone/>
            </a:pPr>
            <a:r>
              <a:t/>
            </a:r>
            <a:endParaRPr b="0" sz="1800">
              <a:latin typeface="Lato"/>
              <a:ea typeface="Lato"/>
              <a:cs typeface="Lato"/>
              <a:sym typeface="Lato"/>
            </a:endParaRPr>
          </a:p>
          <a:p>
            <a:pPr indent="-330200" lvl="0" marL="457200" rtl="0" algn="just">
              <a:spcBef>
                <a:spcPts val="0"/>
              </a:spcBef>
              <a:spcAft>
                <a:spcPts val="0"/>
              </a:spcAft>
              <a:buSzPts val="1600"/>
              <a:buFont typeface="Lato"/>
              <a:buChar char="●"/>
            </a:pPr>
            <a:r>
              <a:rPr b="0" lang="en" sz="1600">
                <a:latin typeface="Lato"/>
                <a:ea typeface="Lato"/>
                <a:cs typeface="Lato"/>
                <a:sym typeface="Lato"/>
              </a:rPr>
              <a:t>Fields: “</a:t>
            </a:r>
            <a:r>
              <a:rPr b="0" i="1" lang="en" sz="1600">
                <a:latin typeface="Lato"/>
                <a:ea typeface="Lato"/>
                <a:cs typeface="Lato"/>
                <a:sym typeface="Lato"/>
              </a:rPr>
              <a:t>latitude</a:t>
            </a:r>
            <a:r>
              <a:rPr b="0" lang="en" sz="1600">
                <a:latin typeface="Lato"/>
                <a:ea typeface="Lato"/>
                <a:cs typeface="Lato"/>
                <a:sym typeface="Lato"/>
              </a:rPr>
              <a:t>”, “</a:t>
            </a:r>
            <a:r>
              <a:rPr b="0" i="1" lang="en" sz="1600">
                <a:latin typeface="Lato"/>
                <a:ea typeface="Lato"/>
                <a:cs typeface="Lato"/>
                <a:sym typeface="Lato"/>
              </a:rPr>
              <a:t>longitude</a:t>
            </a:r>
            <a:r>
              <a:rPr b="0" lang="en" sz="1600">
                <a:latin typeface="Lato"/>
                <a:ea typeface="Lato"/>
                <a:cs typeface="Lato"/>
                <a:sym typeface="Lato"/>
              </a:rPr>
              <a:t>”, “</a:t>
            </a:r>
            <a:r>
              <a:rPr b="0" i="1" lang="en" sz="1600">
                <a:latin typeface="Lato"/>
                <a:ea typeface="Lato"/>
                <a:cs typeface="Lato"/>
                <a:sym typeface="Lato"/>
              </a:rPr>
              <a:t>price</a:t>
            </a:r>
            <a:r>
              <a:rPr b="0" lang="en" sz="1600">
                <a:latin typeface="Lato"/>
                <a:ea typeface="Lato"/>
                <a:cs typeface="Lato"/>
                <a:sym typeface="Lato"/>
              </a:rPr>
              <a:t>”, “</a:t>
            </a:r>
            <a:r>
              <a:rPr b="0" i="1" lang="en" sz="1600">
                <a:latin typeface="Lato"/>
                <a:ea typeface="Lato"/>
                <a:cs typeface="Lato"/>
                <a:sym typeface="Lato"/>
              </a:rPr>
              <a:t>room_type</a:t>
            </a:r>
            <a:r>
              <a:rPr b="0" lang="en" sz="1600">
                <a:latin typeface="Lato"/>
                <a:ea typeface="Lato"/>
                <a:cs typeface="Lato"/>
                <a:sym typeface="Lato"/>
              </a:rPr>
              <a:t>”, “</a:t>
            </a:r>
            <a:r>
              <a:rPr b="0" i="1" lang="en" sz="1600">
                <a:latin typeface="Lato"/>
                <a:ea typeface="Lato"/>
                <a:cs typeface="Lato"/>
                <a:sym typeface="Lato"/>
              </a:rPr>
              <a:t>neighbourhood_group</a:t>
            </a:r>
            <a:r>
              <a:rPr b="0" lang="en" sz="1600">
                <a:latin typeface="Lato"/>
                <a:ea typeface="Lato"/>
                <a:cs typeface="Lato"/>
                <a:sym typeface="Lato"/>
              </a:rPr>
              <a:t>”</a:t>
            </a:r>
            <a:endParaRPr b="0" sz="1600">
              <a:latin typeface="Lato"/>
              <a:ea typeface="Lato"/>
              <a:cs typeface="Lato"/>
              <a:sym typeface="Lato"/>
            </a:endParaRPr>
          </a:p>
          <a:p>
            <a:pPr indent="-330200" lvl="0" marL="457200" rtl="0" algn="l">
              <a:spcBef>
                <a:spcPts val="0"/>
              </a:spcBef>
              <a:spcAft>
                <a:spcPts val="0"/>
              </a:spcAft>
              <a:buSzPts val="1600"/>
              <a:buFont typeface="Lato"/>
              <a:buChar char="●"/>
            </a:pPr>
            <a:r>
              <a:rPr b="0" lang="en" sz="1600">
                <a:latin typeface="Lato"/>
                <a:ea typeface="Lato"/>
                <a:cs typeface="Lato"/>
                <a:sym typeface="Lato"/>
              </a:rPr>
              <a:t>Visualization: </a:t>
            </a:r>
            <a:r>
              <a:rPr lang="en" sz="1600">
                <a:latin typeface="Lato"/>
                <a:ea typeface="Lato"/>
                <a:cs typeface="Lato"/>
                <a:sym typeface="Lato"/>
              </a:rPr>
              <a:t>Scatter Plot</a:t>
            </a:r>
            <a:r>
              <a:rPr b="0" lang="en" sz="1600">
                <a:latin typeface="Lato"/>
                <a:ea typeface="Lato"/>
                <a:cs typeface="Lato"/>
                <a:sym typeface="Lato"/>
              </a:rPr>
              <a:t>, color_coded range</a:t>
            </a:r>
            <a:endParaRPr b="0" sz="1600">
              <a:latin typeface="Lato"/>
              <a:ea typeface="Lato"/>
              <a:cs typeface="Lato"/>
              <a:sym typeface="Lato"/>
            </a:endParaRPr>
          </a:p>
          <a:p>
            <a:pPr indent="0" lvl="0" marL="0" rtl="0" algn="l">
              <a:spcBef>
                <a:spcPts val="0"/>
              </a:spcBef>
              <a:spcAft>
                <a:spcPts val="0"/>
              </a:spcAft>
              <a:buNone/>
            </a:pPr>
            <a:r>
              <a:t/>
            </a:r>
            <a:endParaRPr b="0" sz="1800">
              <a:latin typeface="Lato"/>
              <a:ea typeface="Lato"/>
              <a:cs typeface="Lato"/>
              <a:sym typeface="Lato"/>
            </a:endParaRPr>
          </a:p>
        </p:txBody>
      </p:sp>
      <p:sp>
        <p:nvSpPr>
          <p:cNvPr id="160" name="Google Shape;160;p19"/>
          <p:cNvSpPr txBox="1"/>
          <p:nvPr/>
        </p:nvSpPr>
        <p:spPr>
          <a:xfrm>
            <a:off x="1525675" y="518600"/>
            <a:ext cx="6096000" cy="71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latin typeface="Raleway"/>
                <a:ea typeface="Raleway"/>
                <a:cs typeface="Raleway"/>
                <a:sym typeface="Raleway"/>
              </a:rPr>
              <a:t>Process to Develop Solution Design</a:t>
            </a:r>
            <a:endParaRPr b="1" sz="2400">
              <a:latin typeface="Raleway"/>
              <a:ea typeface="Raleway"/>
              <a:cs typeface="Raleway"/>
              <a:sym typeface="Ralew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20"/>
          <p:cNvSpPr txBox="1"/>
          <p:nvPr>
            <p:ph type="ctrTitle"/>
          </p:nvPr>
        </p:nvSpPr>
        <p:spPr>
          <a:xfrm>
            <a:off x="729450" y="1322450"/>
            <a:ext cx="7821900" cy="3376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0" lang="en" sz="1800">
                <a:latin typeface="Lato"/>
                <a:ea typeface="Lato"/>
                <a:cs typeface="Lato"/>
                <a:sym typeface="Lato"/>
              </a:rPr>
              <a:t>Objective 2: Price in five neighborhood </a:t>
            </a:r>
            <a:r>
              <a:rPr b="0" lang="en" sz="1800">
                <a:latin typeface="Lato"/>
                <a:ea typeface="Lato"/>
                <a:cs typeface="Lato"/>
                <a:sym typeface="Lato"/>
              </a:rPr>
              <a:t>areas- Brooklyn, Manhattan, Queens, Staten Island, Bronx</a:t>
            </a:r>
            <a:endParaRPr b="0" sz="1800">
              <a:latin typeface="Lato"/>
              <a:ea typeface="Lato"/>
              <a:cs typeface="Lato"/>
              <a:sym typeface="Lato"/>
            </a:endParaRPr>
          </a:p>
          <a:p>
            <a:pPr indent="0" lvl="0" marL="0" rtl="0" algn="just">
              <a:spcBef>
                <a:spcPts val="0"/>
              </a:spcBef>
              <a:spcAft>
                <a:spcPts val="0"/>
              </a:spcAft>
              <a:buNone/>
            </a:pPr>
            <a:r>
              <a:t/>
            </a:r>
            <a:endParaRPr b="0" sz="1800">
              <a:latin typeface="Lato"/>
              <a:ea typeface="Lato"/>
              <a:cs typeface="Lato"/>
              <a:sym typeface="Lato"/>
            </a:endParaRPr>
          </a:p>
          <a:p>
            <a:pPr indent="-330200" lvl="0" marL="457200" rtl="0" algn="just">
              <a:spcBef>
                <a:spcPts val="0"/>
              </a:spcBef>
              <a:spcAft>
                <a:spcPts val="0"/>
              </a:spcAft>
              <a:buSzPts val="1600"/>
              <a:buFont typeface="Lato"/>
              <a:buChar char="●"/>
            </a:pPr>
            <a:r>
              <a:rPr b="0" lang="en" sz="1600">
                <a:latin typeface="Lato"/>
                <a:ea typeface="Lato"/>
                <a:cs typeface="Lato"/>
                <a:sym typeface="Lato"/>
              </a:rPr>
              <a:t>Fields: “</a:t>
            </a:r>
            <a:r>
              <a:rPr b="0" i="1" lang="en" sz="1600">
                <a:latin typeface="Lato"/>
                <a:ea typeface="Lato"/>
                <a:cs typeface="Lato"/>
                <a:sym typeface="Lato"/>
              </a:rPr>
              <a:t>price</a:t>
            </a:r>
            <a:r>
              <a:rPr b="0" lang="en" sz="1600">
                <a:latin typeface="Lato"/>
                <a:ea typeface="Lato"/>
                <a:cs typeface="Lato"/>
                <a:sym typeface="Lato"/>
              </a:rPr>
              <a:t>”,  “</a:t>
            </a:r>
            <a:r>
              <a:rPr b="0" i="1" lang="en" sz="1600">
                <a:latin typeface="Lato"/>
                <a:ea typeface="Lato"/>
                <a:cs typeface="Lato"/>
                <a:sym typeface="Lato"/>
              </a:rPr>
              <a:t>neighbourhood_group</a:t>
            </a:r>
            <a:r>
              <a:rPr b="0" lang="en" sz="1600">
                <a:latin typeface="Lato"/>
                <a:ea typeface="Lato"/>
                <a:cs typeface="Lato"/>
                <a:sym typeface="Lato"/>
              </a:rPr>
              <a:t>”</a:t>
            </a:r>
            <a:endParaRPr b="0" sz="1600">
              <a:latin typeface="Lato"/>
              <a:ea typeface="Lato"/>
              <a:cs typeface="Lato"/>
              <a:sym typeface="Lato"/>
            </a:endParaRPr>
          </a:p>
          <a:p>
            <a:pPr indent="-330200" lvl="0" marL="457200" rtl="0" algn="l">
              <a:spcBef>
                <a:spcPts val="0"/>
              </a:spcBef>
              <a:spcAft>
                <a:spcPts val="0"/>
              </a:spcAft>
              <a:buSzPts val="1600"/>
              <a:buFont typeface="Lato"/>
              <a:buChar char="●"/>
            </a:pPr>
            <a:r>
              <a:rPr b="0" lang="en" sz="1600">
                <a:latin typeface="Lato"/>
                <a:ea typeface="Lato"/>
                <a:cs typeface="Lato"/>
                <a:sym typeface="Lato"/>
              </a:rPr>
              <a:t>Visualization: </a:t>
            </a:r>
            <a:r>
              <a:rPr lang="en" sz="1600">
                <a:latin typeface="Lato"/>
                <a:ea typeface="Lato"/>
                <a:cs typeface="Lato"/>
                <a:sym typeface="Lato"/>
              </a:rPr>
              <a:t>Violin Plot</a:t>
            </a:r>
            <a:r>
              <a:rPr b="0" lang="en" sz="1600">
                <a:latin typeface="Lato"/>
                <a:ea typeface="Lato"/>
                <a:cs typeface="Lato"/>
                <a:sym typeface="Lato"/>
              </a:rPr>
              <a:t>: show density and distribution of prices in the five neighborhood groups</a:t>
            </a:r>
            <a:endParaRPr b="0" sz="1600">
              <a:latin typeface="Lato"/>
              <a:ea typeface="Lato"/>
              <a:cs typeface="Lato"/>
              <a:sym typeface="Lato"/>
            </a:endParaRPr>
          </a:p>
          <a:p>
            <a:pPr indent="0" lvl="0" marL="0" rtl="0" algn="l">
              <a:spcBef>
                <a:spcPts val="0"/>
              </a:spcBef>
              <a:spcAft>
                <a:spcPts val="0"/>
              </a:spcAft>
              <a:buNone/>
            </a:pPr>
            <a:r>
              <a:t/>
            </a:r>
            <a:endParaRPr b="0" sz="1600">
              <a:latin typeface="Lato"/>
              <a:ea typeface="Lato"/>
              <a:cs typeface="Lato"/>
              <a:sym typeface="Lato"/>
            </a:endParaRPr>
          </a:p>
          <a:p>
            <a:pPr indent="0" lvl="0" marL="0" rtl="0" algn="l">
              <a:spcBef>
                <a:spcPts val="0"/>
              </a:spcBef>
              <a:spcAft>
                <a:spcPts val="0"/>
              </a:spcAft>
              <a:buNone/>
            </a:pPr>
            <a:r>
              <a:t/>
            </a:r>
            <a:endParaRPr b="0" sz="1600">
              <a:latin typeface="Lato"/>
              <a:ea typeface="Lato"/>
              <a:cs typeface="Lato"/>
              <a:sym typeface="Lato"/>
            </a:endParaRPr>
          </a:p>
          <a:p>
            <a:pPr indent="-330200" lvl="0" marL="457200" rtl="0" algn="just">
              <a:spcBef>
                <a:spcPts val="0"/>
              </a:spcBef>
              <a:spcAft>
                <a:spcPts val="0"/>
              </a:spcAft>
              <a:buSzPts val="1600"/>
              <a:buFont typeface="Lato"/>
              <a:buChar char="●"/>
            </a:pPr>
            <a:r>
              <a:rPr b="0" lang="en" sz="1600">
                <a:latin typeface="Lato"/>
                <a:ea typeface="Lato"/>
                <a:cs typeface="Lato"/>
                <a:sym typeface="Lato"/>
              </a:rPr>
              <a:t>Fields: “</a:t>
            </a:r>
            <a:r>
              <a:rPr b="0" i="1" lang="en" sz="1600">
                <a:latin typeface="Lato"/>
                <a:ea typeface="Lato"/>
                <a:cs typeface="Lato"/>
                <a:sym typeface="Lato"/>
              </a:rPr>
              <a:t>minimum_nights</a:t>
            </a:r>
            <a:r>
              <a:rPr b="0" lang="en" sz="1600">
                <a:latin typeface="Lato"/>
                <a:ea typeface="Lato"/>
                <a:cs typeface="Lato"/>
                <a:sym typeface="Lato"/>
              </a:rPr>
              <a:t>”,  “</a:t>
            </a:r>
            <a:r>
              <a:rPr b="0" i="1" lang="en" sz="1600">
                <a:latin typeface="Lato"/>
                <a:ea typeface="Lato"/>
                <a:cs typeface="Lato"/>
                <a:sym typeface="Lato"/>
              </a:rPr>
              <a:t>id</a:t>
            </a:r>
            <a:r>
              <a:rPr b="0" lang="en" sz="1600">
                <a:latin typeface="Lato"/>
                <a:ea typeface="Lato"/>
                <a:cs typeface="Lato"/>
                <a:sym typeface="Lato"/>
              </a:rPr>
              <a:t>”</a:t>
            </a:r>
            <a:endParaRPr b="0" sz="1600">
              <a:latin typeface="Lato"/>
              <a:ea typeface="Lato"/>
              <a:cs typeface="Lato"/>
              <a:sym typeface="Lato"/>
            </a:endParaRPr>
          </a:p>
          <a:p>
            <a:pPr indent="-330200" lvl="0" marL="457200" rtl="0" algn="l">
              <a:spcBef>
                <a:spcPts val="0"/>
              </a:spcBef>
              <a:spcAft>
                <a:spcPts val="0"/>
              </a:spcAft>
              <a:buSzPts val="1600"/>
              <a:buFont typeface="Lato"/>
              <a:buChar char="●"/>
            </a:pPr>
            <a:r>
              <a:rPr b="0" lang="en" sz="1600">
                <a:latin typeface="Lato"/>
                <a:ea typeface="Lato"/>
                <a:cs typeface="Lato"/>
                <a:sym typeface="Lato"/>
              </a:rPr>
              <a:t>Visualization: </a:t>
            </a:r>
            <a:r>
              <a:rPr lang="en" sz="1600">
                <a:latin typeface="Lato"/>
                <a:ea typeface="Lato"/>
                <a:cs typeface="Lato"/>
                <a:sym typeface="Lato"/>
              </a:rPr>
              <a:t>Histogram</a:t>
            </a:r>
            <a:r>
              <a:rPr b="0" lang="en" sz="1600">
                <a:latin typeface="Lato"/>
                <a:ea typeface="Lato"/>
                <a:cs typeface="Lato"/>
                <a:sym typeface="Lato"/>
              </a:rPr>
              <a:t>: show number of short term/long term rooms</a:t>
            </a:r>
            <a:endParaRPr b="0" sz="1800">
              <a:latin typeface="Lato"/>
              <a:ea typeface="Lato"/>
              <a:cs typeface="Lato"/>
              <a:sym typeface="Lato"/>
            </a:endParaRPr>
          </a:p>
        </p:txBody>
      </p:sp>
      <p:sp>
        <p:nvSpPr>
          <p:cNvPr id="166" name="Google Shape;166;p20"/>
          <p:cNvSpPr txBox="1"/>
          <p:nvPr/>
        </p:nvSpPr>
        <p:spPr>
          <a:xfrm>
            <a:off x="1525675" y="518600"/>
            <a:ext cx="6096000" cy="71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latin typeface="Raleway"/>
                <a:ea typeface="Raleway"/>
                <a:cs typeface="Raleway"/>
                <a:sym typeface="Raleway"/>
              </a:rPr>
              <a:t>Process to Develop Solution Design</a:t>
            </a:r>
            <a:endParaRPr b="1" sz="2400">
              <a:latin typeface="Raleway"/>
              <a:ea typeface="Raleway"/>
              <a:cs typeface="Raleway"/>
              <a:sym typeface="Raleway"/>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21"/>
          <p:cNvSpPr txBox="1"/>
          <p:nvPr>
            <p:ph type="ctrTitle"/>
          </p:nvPr>
        </p:nvSpPr>
        <p:spPr>
          <a:xfrm>
            <a:off x="729450" y="1322450"/>
            <a:ext cx="7821900" cy="3376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0" lang="en" sz="1800">
                <a:latin typeface="Lato"/>
                <a:ea typeface="Lato"/>
                <a:cs typeface="Lato"/>
                <a:sym typeface="Lato"/>
              </a:rPr>
              <a:t>Objective 3: details for availability and popularity of the 200 neighborhoods</a:t>
            </a:r>
            <a:endParaRPr b="0" sz="1800">
              <a:latin typeface="Lato"/>
              <a:ea typeface="Lato"/>
              <a:cs typeface="Lato"/>
              <a:sym typeface="Lato"/>
            </a:endParaRPr>
          </a:p>
          <a:p>
            <a:pPr indent="0" lvl="0" marL="0" rtl="0" algn="just">
              <a:spcBef>
                <a:spcPts val="0"/>
              </a:spcBef>
              <a:spcAft>
                <a:spcPts val="0"/>
              </a:spcAft>
              <a:buNone/>
            </a:pPr>
            <a:r>
              <a:t/>
            </a:r>
            <a:endParaRPr b="0" sz="1800">
              <a:latin typeface="Lato"/>
              <a:ea typeface="Lato"/>
              <a:cs typeface="Lato"/>
              <a:sym typeface="Lato"/>
            </a:endParaRPr>
          </a:p>
          <a:p>
            <a:pPr indent="-330200" lvl="0" marL="457200" rtl="0" algn="just">
              <a:spcBef>
                <a:spcPts val="0"/>
              </a:spcBef>
              <a:spcAft>
                <a:spcPts val="0"/>
              </a:spcAft>
              <a:buSzPts val="1600"/>
              <a:buFont typeface="Lato"/>
              <a:buChar char="●"/>
            </a:pPr>
            <a:r>
              <a:rPr b="0" lang="en" sz="1600">
                <a:latin typeface="Lato"/>
                <a:ea typeface="Lato"/>
                <a:cs typeface="Lato"/>
                <a:sym typeface="Lato"/>
              </a:rPr>
              <a:t>Fields: “</a:t>
            </a:r>
            <a:r>
              <a:rPr b="0" i="1" lang="en" sz="1600">
                <a:latin typeface="Lato"/>
                <a:ea typeface="Lato"/>
                <a:cs typeface="Lato"/>
                <a:sym typeface="Lato"/>
              </a:rPr>
              <a:t>availability_365</a:t>
            </a:r>
            <a:r>
              <a:rPr b="0" lang="en" sz="1600">
                <a:latin typeface="Lato"/>
                <a:ea typeface="Lato"/>
                <a:cs typeface="Lato"/>
                <a:sym typeface="Lato"/>
              </a:rPr>
              <a:t>”,  “</a:t>
            </a:r>
            <a:r>
              <a:rPr b="0" i="1" lang="en" sz="1600">
                <a:latin typeface="Lato"/>
                <a:ea typeface="Lato"/>
                <a:cs typeface="Lato"/>
                <a:sym typeface="Lato"/>
              </a:rPr>
              <a:t>neighbourhood</a:t>
            </a:r>
            <a:r>
              <a:rPr b="0" lang="en" sz="1600">
                <a:latin typeface="Lato"/>
                <a:ea typeface="Lato"/>
                <a:cs typeface="Lato"/>
                <a:sym typeface="Lato"/>
              </a:rPr>
              <a:t>”</a:t>
            </a:r>
            <a:endParaRPr b="0" sz="1600">
              <a:latin typeface="Lato"/>
              <a:ea typeface="Lato"/>
              <a:cs typeface="Lato"/>
              <a:sym typeface="Lato"/>
            </a:endParaRPr>
          </a:p>
          <a:p>
            <a:pPr indent="-330200" lvl="0" marL="457200" rtl="0" algn="l">
              <a:spcBef>
                <a:spcPts val="0"/>
              </a:spcBef>
              <a:spcAft>
                <a:spcPts val="0"/>
              </a:spcAft>
              <a:buSzPts val="1600"/>
              <a:buFont typeface="Lato"/>
              <a:buChar char="●"/>
            </a:pPr>
            <a:r>
              <a:rPr b="0" lang="en" sz="1600">
                <a:latin typeface="Lato"/>
                <a:ea typeface="Lato"/>
                <a:cs typeface="Lato"/>
                <a:sym typeface="Lato"/>
              </a:rPr>
              <a:t>Visualization: </a:t>
            </a:r>
            <a:r>
              <a:rPr lang="en" sz="1600">
                <a:latin typeface="Lato"/>
                <a:ea typeface="Lato"/>
                <a:cs typeface="Lato"/>
                <a:sym typeface="Lato"/>
              </a:rPr>
              <a:t>Bar Chart</a:t>
            </a:r>
            <a:r>
              <a:rPr b="0" lang="en" sz="1600">
                <a:latin typeface="Lato"/>
                <a:ea typeface="Lato"/>
                <a:cs typeface="Lato"/>
                <a:sym typeface="Lato"/>
              </a:rPr>
              <a:t>: calculate average available days in a year for every neighborhood; show the number of rooms for every neighborhood.</a:t>
            </a:r>
            <a:endParaRPr b="0" sz="1600">
              <a:latin typeface="Lato"/>
              <a:ea typeface="Lato"/>
              <a:cs typeface="Lato"/>
              <a:sym typeface="Lato"/>
            </a:endParaRPr>
          </a:p>
          <a:p>
            <a:pPr indent="0" lvl="0" marL="0" rtl="0" algn="l">
              <a:spcBef>
                <a:spcPts val="0"/>
              </a:spcBef>
              <a:spcAft>
                <a:spcPts val="0"/>
              </a:spcAft>
              <a:buNone/>
            </a:pPr>
            <a:r>
              <a:t/>
            </a:r>
            <a:endParaRPr b="0" sz="1600">
              <a:latin typeface="Lato"/>
              <a:ea typeface="Lato"/>
              <a:cs typeface="Lato"/>
              <a:sym typeface="Lato"/>
            </a:endParaRPr>
          </a:p>
          <a:p>
            <a:pPr indent="0" lvl="0" marL="0" rtl="0" algn="l">
              <a:spcBef>
                <a:spcPts val="0"/>
              </a:spcBef>
              <a:spcAft>
                <a:spcPts val="0"/>
              </a:spcAft>
              <a:buNone/>
            </a:pPr>
            <a:r>
              <a:t/>
            </a:r>
            <a:endParaRPr b="0" sz="1600">
              <a:latin typeface="Lato"/>
              <a:ea typeface="Lato"/>
              <a:cs typeface="Lato"/>
              <a:sym typeface="Lato"/>
            </a:endParaRPr>
          </a:p>
          <a:p>
            <a:pPr indent="0" lvl="0" marL="0" rtl="0" algn="l">
              <a:spcBef>
                <a:spcPts val="0"/>
              </a:spcBef>
              <a:spcAft>
                <a:spcPts val="0"/>
              </a:spcAft>
              <a:buNone/>
            </a:pPr>
            <a:r>
              <a:t/>
            </a:r>
            <a:endParaRPr b="0" sz="1800">
              <a:latin typeface="Lato"/>
              <a:ea typeface="Lato"/>
              <a:cs typeface="Lato"/>
              <a:sym typeface="Lato"/>
            </a:endParaRPr>
          </a:p>
        </p:txBody>
      </p:sp>
      <p:sp>
        <p:nvSpPr>
          <p:cNvPr id="172" name="Google Shape;172;p21"/>
          <p:cNvSpPr txBox="1"/>
          <p:nvPr/>
        </p:nvSpPr>
        <p:spPr>
          <a:xfrm>
            <a:off x="1525675" y="518600"/>
            <a:ext cx="6096000" cy="71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latin typeface="Raleway"/>
                <a:ea typeface="Raleway"/>
                <a:cs typeface="Raleway"/>
                <a:sym typeface="Raleway"/>
              </a:rPr>
              <a:t>Process to Develop Solution Design</a:t>
            </a:r>
            <a:endParaRPr b="1" sz="2400">
              <a:latin typeface="Raleway"/>
              <a:ea typeface="Raleway"/>
              <a:cs typeface="Raleway"/>
              <a:sym typeface="Raleway"/>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